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371" r:id="rId3"/>
    <p:sldId id="341" r:id="rId4"/>
    <p:sldId id="354" r:id="rId5"/>
    <p:sldId id="355" r:id="rId6"/>
    <p:sldId id="357" r:id="rId7"/>
    <p:sldId id="375" r:id="rId8"/>
    <p:sldId id="376" r:id="rId9"/>
    <p:sldId id="377" r:id="rId10"/>
    <p:sldId id="378" r:id="rId11"/>
    <p:sldId id="380" r:id="rId12"/>
    <p:sldId id="379" r:id="rId13"/>
    <p:sldId id="381" r:id="rId14"/>
    <p:sldId id="358" r:id="rId15"/>
    <p:sldId id="364" r:id="rId16"/>
    <p:sldId id="373" r:id="rId17"/>
    <p:sldId id="365" r:id="rId18"/>
    <p:sldId id="441" r:id="rId19"/>
    <p:sldId id="366" r:id="rId20"/>
    <p:sldId id="370" r:id="rId21"/>
    <p:sldId id="382" r:id="rId22"/>
    <p:sldId id="384" r:id="rId23"/>
    <p:sldId id="385" r:id="rId24"/>
    <p:sldId id="516" r:id="rId25"/>
  </p:sldIdLst>
  <p:sldSz cx="12192000" cy="6858000"/>
  <p:notesSz cx="6800850" cy="99329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A9C7E1B-4BDE-4D68-A1C3-3B84837C5028}">
          <p14:sldIdLst>
            <p14:sldId id="258"/>
            <p14:sldId id="371"/>
          </p14:sldIdLst>
        </p14:section>
        <p14:section name="1. 회원가입(공통)" id="{63E0C913-EB00-4671-9745-76EE2455952B}">
          <p14:sldIdLst>
            <p14:sldId id="341"/>
            <p14:sldId id="354"/>
            <p14:sldId id="355"/>
            <p14:sldId id="357"/>
            <p14:sldId id="375"/>
            <p14:sldId id="376"/>
            <p14:sldId id="377"/>
            <p14:sldId id="378"/>
            <p14:sldId id="380"/>
            <p14:sldId id="379"/>
            <p14:sldId id="381"/>
          </p14:sldIdLst>
        </p14:section>
        <p14:section name="2. 사업신청하기" id="{5A8010D9-3C51-4FF7-B90D-E864B50E8516}">
          <p14:sldIdLst>
            <p14:sldId id="358"/>
            <p14:sldId id="364"/>
            <p14:sldId id="373"/>
            <p14:sldId id="365"/>
            <p14:sldId id="441"/>
            <p14:sldId id="366"/>
            <p14:sldId id="370"/>
            <p14:sldId id="382"/>
            <p14:sldId id="384"/>
            <p14:sldId id="385"/>
            <p14:sldId id="5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ue first" initials="vf" lastIdx="1" clrIdx="0">
    <p:extLst>
      <p:ext uri="{19B8F6BF-5375-455C-9EA6-DF929625EA0E}">
        <p15:presenceInfo xmlns:p15="http://schemas.microsoft.com/office/powerpoint/2012/main" userId="77b3e9f3d7dc0b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6600"/>
    <a:srgbClr val="696CFF"/>
    <a:srgbClr val="091446"/>
    <a:srgbClr val="5C4A57"/>
    <a:srgbClr val="F0F4F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3CA72-71BD-4BE0-8D4C-BCA01083411C}" v="9" dt="2025-02-21T09:36:50.269"/>
    <p1510:client id="{E53DE229-85BF-47A4-A738-FBF99E3B1697}" v="34" dt="2025-02-21T05:52:12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5214" autoAdjust="0"/>
  </p:normalViewPr>
  <p:slideViewPr>
    <p:cSldViewPr snapToGrid="0">
      <p:cViewPr varScale="1">
        <p:scale>
          <a:sx n="109" d="100"/>
          <a:sy n="109" d="100"/>
        </p:scale>
        <p:origin x="2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014A8-0755-4526-AEF5-AB240FA1D36D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DFE9-C0D8-4A50-A9D8-0241150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65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FE9-C0D8-4A50-A9D8-024115061A0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80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DFE9-C0D8-4A50-A9D8-024115061A0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3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377D8793-7EC5-4555-99E7-AAB6719C3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6190" y="673238"/>
            <a:ext cx="3210339" cy="797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D4D54F-3259-4D82-9A1C-797CD885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1355" y="6376228"/>
            <a:ext cx="3053529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1908B43B-2A9A-49F7-81A0-1265C98A9CB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BCE417E-A600-D0FC-5EE8-54B490555E68}"/>
              </a:ext>
            </a:extLst>
          </p:cNvPr>
          <p:cNvSpPr/>
          <p:nvPr userDrawn="1"/>
        </p:nvSpPr>
        <p:spPr>
          <a:xfrm>
            <a:off x="0" y="0"/>
            <a:ext cx="12192000" cy="5565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관광기업혁신바우처">
            <a:extLst>
              <a:ext uri="{FF2B5EF4-FFF2-40B4-BE49-F238E27FC236}">
                <a16:creationId xmlns:a16="http://schemas.microsoft.com/office/drawing/2014/main" id="{5FEB420F-13AF-3D75-1C58-F65E45D74D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07" y="111828"/>
            <a:ext cx="1393677" cy="3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601BF21-ECA9-4CC0-9C2B-8BD2F7878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113" y="1"/>
            <a:ext cx="9432235" cy="556590"/>
          </a:xfrm>
          <a:prstGeom prst="rect">
            <a:avLst/>
          </a:prstGeom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0274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1D109B-BC0C-4DF0-97C5-40F5B4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71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D80026-4B01-4E7D-8BD4-43EC156A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61F88E-7A2E-4505-B734-E06E96759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EFF4A3-6D34-4BBB-A345-DA23CB55D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C7BD58-E870-47C6-89E9-C6388C5D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322A7-184F-4A6E-B184-9B4424D4895B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2CAF85-0DC7-4F6C-89DF-A6A4E0A5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3C1B2B-EF16-47F0-A061-CF307380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21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96BA36-BCCA-4D38-911F-1BA9D322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B1CCCE0-1AFE-45F1-94B5-98BC2A907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50C7BE-1B11-4F54-9181-AD7541614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FE2A07-6E77-4CB2-952A-334BD55D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322A7-184F-4A6E-B184-9B4424D4895B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A6D29F-5E30-4F10-95EF-3BAA0ABB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BF1B11-669B-4A29-B08E-081BBF43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25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D8075E-B2B5-41A2-8AFB-7517A834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83C6D5-2D5A-439D-9849-5397C6269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F8820D-C7F5-49F8-8ED8-0D29E994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322A7-184F-4A6E-B184-9B4424D4895B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79FC05-B694-492B-A355-D40DDBB1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46255A-2156-404B-A4B1-018322AE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65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9BB1EFF-5F94-474B-A874-1B4D2C736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2BC1B-3A95-4871-BBB6-22BF900BA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E5F78C-E7B5-41BE-85BD-2404E4F6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322A7-184F-4A6E-B184-9B4424D4895B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EEB46A-2C98-4495-BBE0-D60BE5F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C75E96-928D-4B87-BBDB-9F7658D9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74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관광기업혁신바우처">
            <a:extLst>
              <a:ext uri="{FF2B5EF4-FFF2-40B4-BE49-F238E27FC236}">
                <a16:creationId xmlns:a16="http://schemas.microsoft.com/office/drawing/2014/main" id="{5FEB420F-13AF-3D75-1C58-F65E45D74D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07" y="111828"/>
            <a:ext cx="1393677" cy="3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BB92460-F4E2-CBE1-7CB1-779C8ECED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883" y="2802836"/>
            <a:ext cx="9432235" cy="556590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36900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BCE417E-A600-D0FC-5EE8-54B490555E68}"/>
              </a:ext>
            </a:extLst>
          </p:cNvPr>
          <p:cNvSpPr/>
          <p:nvPr userDrawn="1"/>
        </p:nvSpPr>
        <p:spPr>
          <a:xfrm>
            <a:off x="0" y="0"/>
            <a:ext cx="12192000" cy="5565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관광기업혁신바우처">
            <a:extLst>
              <a:ext uri="{FF2B5EF4-FFF2-40B4-BE49-F238E27FC236}">
                <a16:creationId xmlns:a16="http://schemas.microsoft.com/office/drawing/2014/main" id="{5FEB420F-13AF-3D75-1C58-F65E45D74D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07" y="111828"/>
            <a:ext cx="1393677" cy="3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601BF21-ECA9-4CC0-9C2B-8BD2F7878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113" y="1"/>
            <a:ext cx="9432235" cy="556590"/>
          </a:xfrm>
          <a:prstGeom prst="rect">
            <a:avLst/>
          </a:prstGeom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96335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BCE417E-A600-D0FC-5EE8-54B490555E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601BF21-ECA9-4CC0-9C2B-8BD2F7878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883" y="2802836"/>
            <a:ext cx="9432235" cy="556590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387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19C181-E433-40B8-BCFC-572A6221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48AAD3-9676-4B2D-A3CA-F9762D03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520F2C-CDC0-483C-BA79-13281797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322A7-184F-4A6E-B184-9B4424D4895B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B03CF2-A1F5-4ACD-A956-B5D29A8F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20064F-A758-4D9E-9BCD-EDDB8BEE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2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1D5213-306D-4F35-BFD8-42452048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784EAD-FFF9-4EF4-9D9A-05F13634E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99286B-6751-4162-981F-74EDBD56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322A7-184F-4A6E-B184-9B4424D4895B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3B52B2-F24E-4905-A4FE-D7491854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327825-B4FC-4C19-B0F6-05ADE8E0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94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DD1F29-1507-4E9A-BADB-464FC778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DC1F3B-61C9-4F3D-8366-E1A9D4CFF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F69A1F-C935-4341-A408-9146F3C26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0E0DD4-E924-4DF9-8559-CF7B3FFF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322A7-184F-4A6E-B184-9B4424D4895B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919A2B-E20D-4042-964C-131CF20C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2D9827-D36E-4ACA-BDB3-961BEF93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82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B5F733-7523-4449-813A-857B3DC6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06D21B-C13D-434F-B688-901008223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B4F17A-1169-4D18-AB8A-9E1A600B9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1A07CBE-CD1B-471E-A422-816EAA4A5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CC04DE9-490C-482D-B1A1-CB7D0DF25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98E5609-BC3E-4468-86F8-A9EF138A2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322A7-184F-4A6E-B184-9B4424D4895B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5B77BF7-AF4A-41BD-92A8-27FD8B70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5767BA4-4F71-4972-8D2A-5D559EA4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9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A5E4B5-DECE-449E-9CD6-74EC5A02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5A9801-DAAF-4D00-838C-163A92DE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7322A7-184F-4A6E-B184-9B4424D4895B}" type="datetimeFigureOut">
              <a:rPr lang="ko-KR" altLang="en-US" smtClean="0"/>
              <a:t>2025-02-24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9870C02-99C2-439D-9CC0-2D0C7D2F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ACABE26-7687-4092-BCD5-F1CD32E2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92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02D9F2-DDDD-4706-AAE6-F0A4DED7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8B43B-2A9A-49F7-81A0-1265C98A9C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57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78CC5838-797F-4479-995D-5C9242CFB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582" y="2237606"/>
            <a:ext cx="4854575" cy="762000"/>
          </a:xfrm>
          <a:prstGeom prst="rect">
            <a:avLst/>
          </a:prstGeom>
        </p:spPr>
        <p:txBody>
          <a:bodyPr lIns="0" tIns="0" rIns="0" bIns="0"/>
          <a:lstStyle/>
          <a:p>
            <a:pPr algn="l"/>
            <a:r>
              <a:rPr lang="ko-KR" altLang="en-US" sz="4800" b="1" spc="-100" dirty="0">
                <a:solidFill>
                  <a:srgbClr val="002060"/>
                </a:solidFill>
                <a:latin typeface="Abadi" panose="020B0604020202020204" pitchFamily="34" charset="0"/>
              </a:rPr>
              <a:t>사용자 매뉴얼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92E3592B-C3B2-45E1-BB5F-E9B5217283BA}"/>
              </a:ext>
            </a:extLst>
          </p:cNvPr>
          <p:cNvSpPr txBox="1">
            <a:spLocks/>
          </p:cNvSpPr>
          <p:nvPr/>
        </p:nvSpPr>
        <p:spPr>
          <a:xfrm>
            <a:off x="2421036" y="733780"/>
            <a:ext cx="1803095" cy="3176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0" tIns="0" rIns="0" bIns="0" anchor="t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ko-KR" altLang="en-US" sz="1200" b="1" spc="-100" dirty="0">
                <a:solidFill>
                  <a:schemeClr val="bg1"/>
                </a:solidFill>
              </a:rPr>
              <a:t>관광기업 혁신 바우처</a:t>
            </a:r>
            <a:endParaRPr lang="en-US" altLang="ko-KR" sz="1200" b="1" spc="-100" dirty="0">
              <a:solidFill>
                <a:schemeClr val="bg1"/>
              </a:solidFill>
            </a:endParaRPr>
          </a:p>
          <a:p>
            <a:pPr>
              <a:lnSpc>
                <a:spcPts val="2500"/>
              </a:lnSpc>
            </a:pPr>
            <a:endParaRPr lang="en-US" altLang="ko-KR" sz="1200" b="1" spc="-100" dirty="0">
              <a:solidFill>
                <a:schemeClr val="bg1"/>
              </a:solidFill>
            </a:endParaRPr>
          </a:p>
          <a:p>
            <a:pPr>
              <a:lnSpc>
                <a:spcPts val="2500"/>
              </a:lnSpc>
            </a:pPr>
            <a:endParaRPr lang="ko-KR" altLang="en-US" sz="1200" b="1" spc="-100" dirty="0">
              <a:solidFill>
                <a:schemeClr val="bg1"/>
              </a:solidFill>
            </a:endParaRPr>
          </a:p>
        </p:txBody>
      </p:sp>
      <p:pic>
        <p:nvPicPr>
          <p:cNvPr id="9" name="그림 8" descr="텍스트, 풀볼이(가) 표시된 사진&#10;&#10;자동 생성된 설명">
            <a:extLst>
              <a:ext uri="{FF2B5EF4-FFF2-40B4-BE49-F238E27FC236}">
                <a16:creationId xmlns:a16="http://schemas.microsoft.com/office/drawing/2014/main" id="{ADA00CE4-3F0C-CC15-3B21-7D9E523E06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1" y="546953"/>
            <a:ext cx="1742217" cy="582377"/>
          </a:xfrm>
          <a:prstGeom prst="rect">
            <a:avLst/>
          </a:prstGeom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58EB217C-B280-E3FE-337F-DED1FE5DEE89}"/>
              </a:ext>
            </a:extLst>
          </p:cNvPr>
          <p:cNvSpPr txBox="1">
            <a:spLocks/>
          </p:cNvSpPr>
          <p:nvPr/>
        </p:nvSpPr>
        <p:spPr>
          <a:xfrm>
            <a:off x="559582" y="3069187"/>
            <a:ext cx="4854609" cy="195806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spc="-100" dirty="0">
                <a:solidFill>
                  <a:srgbClr val="FF0000"/>
                </a:solidFill>
                <a:latin typeface="Abadi" panose="020B0604020202020204" pitchFamily="34" charset="0"/>
              </a:rPr>
              <a:t>주요 기능 사용설명 및 사용자 정책준수 사항 안내 </a:t>
            </a:r>
          </a:p>
        </p:txBody>
      </p:sp>
      <p:graphicFrame>
        <p:nvGraphicFramePr>
          <p:cNvPr id="32" name="표 32">
            <a:extLst>
              <a:ext uri="{FF2B5EF4-FFF2-40B4-BE49-F238E27FC236}">
                <a16:creationId xmlns:a16="http://schemas.microsoft.com/office/drawing/2014/main" id="{7F36110B-E281-0B40-4FA3-F0748C1F6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17840"/>
              </p:ext>
            </p:extLst>
          </p:nvPr>
        </p:nvGraphicFramePr>
        <p:xfrm>
          <a:off x="539671" y="5381014"/>
          <a:ext cx="44386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47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2219347">
                  <a:extLst>
                    <a:ext uri="{9D8B030D-6E8A-4147-A177-3AD203B41FA5}">
                      <a16:colId xmlns:a16="http://schemas.microsoft.com/office/drawing/2014/main" val="1254557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문서버전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V 3.3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최초 작성일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2023.11.07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최종 업데이트일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2025.02.24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89240"/>
                  </a:ext>
                </a:extLst>
              </a:tr>
            </a:tbl>
          </a:graphicData>
        </a:graphic>
      </p:graphicFrame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FEBD915-0F7B-F4E8-DCC6-397D3C6C26F0}"/>
              </a:ext>
            </a:extLst>
          </p:cNvPr>
          <p:cNvSpPr/>
          <p:nvPr/>
        </p:nvSpPr>
        <p:spPr>
          <a:xfrm>
            <a:off x="559582" y="1824779"/>
            <a:ext cx="1447942" cy="343246"/>
          </a:xfrm>
          <a:prstGeom prst="round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수혜기업</a:t>
            </a:r>
          </a:p>
        </p:txBody>
      </p:sp>
    </p:spTree>
    <p:extLst>
      <p:ext uri="{BB962C8B-B14F-4D97-AF65-F5344CB8AC3E}">
        <p14:creationId xmlns:p14="http://schemas.microsoft.com/office/powerpoint/2010/main" val="389863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1.4 </a:t>
            </a:r>
            <a:r>
              <a:rPr lang="ko-KR" altLang="en-US" sz="1400" b="1" spc="-50" dirty="0">
                <a:solidFill>
                  <a:schemeClr val="bg1"/>
                </a:solidFill>
              </a:rPr>
              <a:t>회원정보 수정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1272209" y="725203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비밀번호 변경</a:t>
            </a:r>
            <a:endParaRPr lang="en-US" altLang="ko-KR" sz="1200" spc="-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160157"/>
            <a:ext cx="3590236" cy="795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en-US" altLang="ko-KR" sz="1000" b="1" u="sng" spc="-50" dirty="0"/>
              <a:t>※</a:t>
            </a:r>
            <a:r>
              <a:rPr lang="ko-KR" altLang="en-US" sz="1000" b="1" u="sng" spc="-50" dirty="0"/>
              <a:t> 마이페이지</a:t>
            </a:r>
            <a:r>
              <a:rPr lang="en-US" altLang="ko-KR" sz="1000" b="1" u="sng" spc="-50" dirty="0"/>
              <a:t>&gt; </a:t>
            </a:r>
            <a:r>
              <a:rPr lang="ko-KR" altLang="en-US" sz="1000" b="1" u="sng" spc="-50" dirty="0"/>
              <a:t>프로필관리 </a:t>
            </a:r>
            <a:r>
              <a:rPr lang="en-US" altLang="ko-KR" sz="1000" b="1" u="sng" spc="-50" dirty="0"/>
              <a:t>&gt; </a:t>
            </a:r>
            <a:r>
              <a:rPr lang="ko-KR" altLang="en-US" sz="1000" b="1" u="sng" spc="-50" dirty="0"/>
              <a:t>회원정보 </a:t>
            </a:r>
            <a:endParaRPr lang="en-US" altLang="ko-KR" sz="1000" b="1" u="sng" spc="-50" dirty="0"/>
          </a:p>
          <a:p>
            <a:pPr marL="144000">
              <a:lnSpc>
                <a:spcPct val="150000"/>
              </a:lnSpc>
            </a:pPr>
            <a:r>
              <a:rPr lang="ko-KR" altLang="en-US" sz="1000" spc="-50" dirty="0"/>
              <a:t>비밀번호 변경을 진행합니다</a:t>
            </a:r>
            <a:r>
              <a:rPr lang="en-US" altLang="ko-KR" sz="1000" spc="-5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749F8-9385-FBE8-7B1C-C6BDA9FF61D8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E2A08177-3EB3-711B-0887-71206739DC61}"/>
              </a:ext>
            </a:extLst>
          </p:cNvPr>
          <p:cNvSpPr/>
          <p:nvPr/>
        </p:nvSpPr>
        <p:spPr>
          <a:xfrm>
            <a:off x="302771" y="741676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/>
              <a:t>정보 수정</a:t>
            </a:r>
          </a:p>
        </p:txBody>
      </p:sp>
      <p:graphicFrame>
        <p:nvGraphicFramePr>
          <p:cNvPr id="2" name="표 32">
            <a:extLst>
              <a:ext uri="{FF2B5EF4-FFF2-40B4-BE49-F238E27FC236}">
                <a16:creationId xmlns:a16="http://schemas.microsoft.com/office/drawing/2014/main" id="{77F38CF2-77D9-3A5C-A7CD-B5510112C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79572"/>
              </p:ext>
            </p:extLst>
          </p:nvPr>
        </p:nvGraphicFramePr>
        <p:xfrm>
          <a:off x="8400772" y="2086899"/>
          <a:ext cx="3590236" cy="97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현재 비밀번호와 변경할 비밀번호를 입력합니다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새비밀번호로 변경되어 저장됩니다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65B1D2A4-5A1B-1E5B-8A03-AA0A41C3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71" y="1370789"/>
            <a:ext cx="7916091" cy="26834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F890F31-BD1A-1F93-4EBC-C20102961E10}"/>
              </a:ext>
            </a:extLst>
          </p:cNvPr>
          <p:cNvSpPr/>
          <p:nvPr/>
        </p:nvSpPr>
        <p:spPr>
          <a:xfrm>
            <a:off x="7391115" y="2221476"/>
            <a:ext cx="600548" cy="213836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D4E7AF9-6B17-4059-57CC-478B81F5A152}"/>
              </a:ext>
            </a:extLst>
          </p:cNvPr>
          <p:cNvCxnSpPr>
            <a:cxnSpLocks/>
          </p:cNvCxnSpPr>
          <p:nvPr/>
        </p:nvCxnSpPr>
        <p:spPr>
          <a:xfrm>
            <a:off x="7691389" y="2455423"/>
            <a:ext cx="0" cy="830576"/>
          </a:xfrm>
          <a:prstGeom prst="straightConnector1">
            <a:avLst/>
          </a:prstGeom>
          <a:ln w="19050">
            <a:solidFill>
              <a:srgbClr val="FF66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7A1FFC9E-CDF2-882E-C6B6-5F815CCF0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00" y="3289997"/>
            <a:ext cx="2486025" cy="2133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E572A8EA-70F6-1472-045A-6736D9B1D8D7}"/>
              </a:ext>
            </a:extLst>
          </p:cNvPr>
          <p:cNvSpPr/>
          <p:nvPr/>
        </p:nvSpPr>
        <p:spPr>
          <a:xfrm>
            <a:off x="6489138" y="3709103"/>
            <a:ext cx="1502526" cy="899525"/>
          </a:xfrm>
          <a:prstGeom prst="roundRect">
            <a:avLst>
              <a:gd name="adj" fmla="val 9730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BFA1EA9D-C312-186D-20BA-C8CA1B244AFA}"/>
              </a:ext>
            </a:extLst>
          </p:cNvPr>
          <p:cNvSpPr/>
          <p:nvPr/>
        </p:nvSpPr>
        <p:spPr bwMode="auto">
          <a:xfrm>
            <a:off x="6293959" y="4947517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C6DAB83E-57D4-C14D-09CB-21E9A1CCAA6E}"/>
              </a:ext>
            </a:extLst>
          </p:cNvPr>
          <p:cNvSpPr/>
          <p:nvPr/>
        </p:nvSpPr>
        <p:spPr bwMode="auto">
          <a:xfrm>
            <a:off x="6400877" y="3709103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181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1.4 </a:t>
            </a:r>
            <a:r>
              <a:rPr lang="ko-KR" altLang="en-US" sz="1400" b="1" spc="-50" dirty="0">
                <a:solidFill>
                  <a:schemeClr val="bg1"/>
                </a:solidFill>
              </a:rPr>
              <a:t>회원정보 수정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1272209" y="725203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휴대전화 변경</a:t>
            </a:r>
            <a:endParaRPr lang="en-US" altLang="ko-KR" sz="1200" spc="-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160157"/>
            <a:ext cx="3590236" cy="1026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en-US" altLang="ko-KR" sz="1000" b="1" u="sng" spc="-50" dirty="0"/>
              <a:t>※</a:t>
            </a:r>
            <a:r>
              <a:rPr lang="ko-KR" altLang="en-US" sz="1000" b="1" u="sng" spc="-50" dirty="0"/>
              <a:t> 마이페이지</a:t>
            </a:r>
            <a:r>
              <a:rPr lang="en-US" altLang="ko-KR" sz="1000" b="1" u="sng" spc="-50" dirty="0"/>
              <a:t>&gt; </a:t>
            </a:r>
            <a:r>
              <a:rPr lang="ko-KR" altLang="en-US" sz="1000" b="1" u="sng" spc="-50" dirty="0"/>
              <a:t>프로필관리 </a:t>
            </a:r>
            <a:r>
              <a:rPr lang="en-US" altLang="ko-KR" sz="1000" b="1" u="sng" spc="-50" dirty="0"/>
              <a:t>&gt; </a:t>
            </a:r>
            <a:r>
              <a:rPr lang="ko-KR" altLang="en-US" sz="1000" b="1" u="sng" spc="-50" dirty="0"/>
              <a:t>회원정보 </a:t>
            </a:r>
            <a:br>
              <a:rPr lang="en-US" altLang="ko-KR" sz="1000" b="1" u="sng" spc="-50" dirty="0"/>
            </a:br>
            <a:r>
              <a:rPr lang="ko-KR" altLang="en-US" sz="1000" spc="-50" dirty="0"/>
              <a:t>휴대전화 번호를 변경합니다</a:t>
            </a:r>
            <a:r>
              <a:rPr lang="en-US" altLang="ko-KR" sz="1000" spc="-50" dirty="0"/>
              <a:t>. </a:t>
            </a:r>
          </a:p>
          <a:p>
            <a:pPr marL="144000">
              <a:lnSpc>
                <a:spcPct val="150000"/>
              </a:lnSpc>
            </a:pPr>
            <a:r>
              <a:rPr lang="ko-KR" altLang="en-US" sz="1000" spc="-50" dirty="0"/>
              <a:t>본인 명의의 휴대폰번호로 인증을 통해 변경됩니다</a:t>
            </a:r>
            <a:r>
              <a:rPr lang="en-US" altLang="ko-KR" sz="1000" spc="-5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749F8-9385-FBE8-7B1C-C6BDA9FF61D8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E2A08177-3EB3-711B-0887-71206739DC61}"/>
              </a:ext>
            </a:extLst>
          </p:cNvPr>
          <p:cNvSpPr/>
          <p:nvPr/>
        </p:nvSpPr>
        <p:spPr>
          <a:xfrm>
            <a:off x="302771" y="741676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/>
              <a:t>정보 수정</a:t>
            </a:r>
          </a:p>
        </p:txBody>
      </p:sp>
      <p:graphicFrame>
        <p:nvGraphicFramePr>
          <p:cNvPr id="2" name="표 32">
            <a:extLst>
              <a:ext uri="{FF2B5EF4-FFF2-40B4-BE49-F238E27FC236}">
                <a16:creationId xmlns:a16="http://schemas.microsoft.com/office/drawing/2014/main" id="{77F38CF2-77D9-3A5C-A7CD-B5510112C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90422"/>
              </p:ext>
            </p:extLst>
          </p:nvPr>
        </p:nvGraphicFramePr>
        <p:xfrm>
          <a:off x="8400772" y="2317731"/>
          <a:ext cx="359023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통신사 본인인증을 화면을 불러옵니다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해당 통신선택과 가입자 정보를 통해 본인인증을 진행합니다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09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인증된 휴대전화번호로 업데이트 되며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저장을 진행합니다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65B1D2A4-5A1B-1E5B-8A03-AA0A41C3B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2641"/>
          <a:stretch/>
        </p:blipFill>
        <p:spPr>
          <a:xfrm>
            <a:off x="292544" y="1403735"/>
            <a:ext cx="2957298" cy="26834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F890F31-BD1A-1F93-4EBC-C20102961E10}"/>
              </a:ext>
            </a:extLst>
          </p:cNvPr>
          <p:cNvSpPr/>
          <p:nvPr/>
        </p:nvSpPr>
        <p:spPr>
          <a:xfrm>
            <a:off x="2499280" y="2846480"/>
            <a:ext cx="600548" cy="213836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D4E7AF9-6B17-4059-57CC-478B81F5A152}"/>
              </a:ext>
            </a:extLst>
          </p:cNvPr>
          <p:cNvCxnSpPr>
            <a:cxnSpLocks/>
          </p:cNvCxnSpPr>
          <p:nvPr/>
        </p:nvCxnSpPr>
        <p:spPr>
          <a:xfrm>
            <a:off x="3099828" y="2953398"/>
            <a:ext cx="450288" cy="0"/>
          </a:xfrm>
          <a:prstGeom prst="straightConnector1">
            <a:avLst/>
          </a:prstGeom>
          <a:ln w="19050">
            <a:solidFill>
              <a:srgbClr val="FF66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7A1FFC9E-CDF2-882E-C6B6-5F815CCF0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043" y="2544418"/>
            <a:ext cx="2486025" cy="12856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8D235F3-0ED8-42F1-41B1-F87F580F1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33" y="2544418"/>
            <a:ext cx="1913748" cy="32789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B9F0982-987F-4851-130B-A8A69C32F2C8}"/>
              </a:ext>
            </a:extLst>
          </p:cNvPr>
          <p:cNvSpPr/>
          <p:nvPr/>
        </p:nvSpPr>
        <p:spPr>
          <a:xfrm>
            <a:off x="5421520" y="3080315"/>
            <a:ext cx="457745" cy="213833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BC05470-4CDF-4D98-ED14-82800B3E723D}"/>
              </a:ext>
            </a:extLst>
          </p:cNvPr>
          <p:cNvSpPr/>
          <p:nvPr/>
        </p:nvSpPr>
        <p:spPr bwMode="auto">
          <a:xfrm>
            <a:off x="5357368" y="2973397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7E614A8-F294-567A-8686-CC0C82E84F5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879265" y="3187232"/>
            <a:ext cx="401468" cy="0"/>
          </a:xfrm>
          <a:prstGeom prst="straightConnector1">
            <a:avLst/>
          </a:prstGeom>
          <a:ln w="19050">
            <a:solidFill>
              <a:srgbClr val="FF66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>
            <a:extLst>
              <a:ext uri="{FF2B5EF4-FFF2-40B4-BE49-F238E27FC236}">
                <a16:creationId xmlns:a16="http://schemas.microsoft.com/office/drawing/2014/main" id="{74EF3D16-4FF2-528D-28DB-DC13772235D9}"/>
              </a:ext>
            </a:extLst>
          </p:cNvPr>
          <p:cNvSpPr/>
          <p:nvPr/>
        </p:nvSpPr>
        <p:spPr bwMode="auto">
          <a:xfrm>
            <a:off x="6228359" y="2508528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1D5CECE1-3038-F0BD-1F83-A992AC8019DD}"/>
              </a:ext>
            </a:extLst>
          </p:cNvPr>
          <p:cNvSpPr/>
          <p:nvPr/>
        </p:nvSpPr>
        <p:spPr bwMode="auto">
          <a:xfrm>
            <a:off x="4353090" y="3429000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37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0713B00E-7A3C-C800-5C79-6D4EA8EA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8" y="2537514"/>
            <a:ext cx="6333233" cy="356118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7F8C9A-F6EC-9D75-54C9-A121FF258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49" y="1289365"/>
            <a:ext cx="6333234" cy="3282635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1.5 </a:t>
            </a:r>
            <a:r>
              <a:rPr lang="ko-KR" altLang="en-US" sz="1400" b="1" spc="-50" dirty="0">
                <a:solidFill>
                  <a:schemeClr val="bg1"/>
                </a:solidFill>
              </a:rPr>
              <a:t>기업정보수정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1272209" y="725203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기업정보 수정</a:t>
            </a:r>
            <a:endParaRPr lang="en-US" altLang="ko-KR" sz="1200" spc="-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160157"/>
            <a:ext cx="3590236" cy="795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en-US" altLang="ko-KR" sz="1000" b="1" u="sng" spc="-50" dirty="0"/>
              <a:t>※</a:t>
            </a:r>
            <a:r>
              <a:rPr lang="ko-KR" altLang="en-US" sz="1000" b="1" u="sng" spc="-50" dirty="0"/>
              <a:t> 마이페이지</a:t>
            </a:r>
            <a:r>
              <a:rPr lang="en-US" altLang="ko-KR" sz="1000" b="1" u="sng" spc="-50" dirty="0"/>
              <a:t>&gt;</a:t>
            </a:r>
            <a:r>
              <a:rPr lang="ko-KR" altLang="en-US" sz="1000" b="1" u="sng" spc="-50" dirty="0"/>
              <a:t> 프로필관리 </a:t>
            </a:r>
            <a:r>
              <a:rPr lang="en-US" altLang="ko-KR" sz="1000" b="1" u="sng" spc="-50" dirty="0"/>
              <a:t>&gt; </a:t>
            </a:r>
            <a:r>
              <a:rPr lang="ko-KR" altLang="en-US" sz="1000" b="1" u="sng" spc="-50" dirty="0"/>
              <a:t>기업정보 </a:t>
            </a:r>
            <a:endParaRPr lang="en-US" altLang="ko-KR" sz="1000" b="1" u="sng" spc="-50" dirty="0"/>
          </a:p>
          <a:p>
            <a:pPr marL="144000">
              <a:lnSpc>
                <a:spcPct val="150000"/>
              </a:lnSpc>
            </a:pPr>
            <a:r>
              <a:rPr lang="ko-KR" altLang="en-US" sz="1000" spc="-50" dirty="0"/>
              <a:t>수정불가항목은 관리기관에 문의해주세요</a:t>
            </a:r>
            <a:endParaRPr lang="en-US" altLang="ko-KR" sz="1000" spc="-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749F8-9385-FBE8-7B1C-C6BDA9FF61D8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E2A08177-3EB3-711B-0887-71206739DC61}"/>
              </a:ext>
            </a:extLst>
          </p:cNvPr>
          <p:cNvSpPr/>
          <p:nvPr/>
        </p:nvSpPr>
        <p:spPr>
          <a:xfrm>
            <a:off x="302771" y="741676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/>
              <a:t>정보 수정</a:t>
            </a:r>
          </a:p>
        </p:txBody>
      </p:sp>
      <p:graphicFrame>
        <p:nvGraphicFramePr>
          <p:cNvPr id="2" name="표 32">
            <a:extLst>
              <a:ext uri="{FF2B5EF4-FFF2-40B4-BE49-F238E27FC236}">
                <a16:creationId xmlns:a16="http://schemas.microsoft.com/office/drawing/2014/main" id="{77F38CF2-77D9-3A5C-A7CD-B5510112C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15674"/>
              </p:ext>
            </p:extLst>
          </p:nvPr>
        </p:nvGraphicFramePr>
        <p:xfrm>
          <a:off x="8400772" y="2108114"/>
          <a:ext cx="3590236" cy="85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569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254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수정이 불가한 항목입니다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276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변경사항을 저장합니다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</a:tbl>
          </a:graphicData>
        </a:graphic>
      </p:graphicFrame>
      <p:sp>
        <p:nvSpPr>
          <p:cNvPr id="7" name="타원 6">
            <a:extLst>
              <a:ext uri="{FF2B5EF4-FFF2-40B4-BE49-F238E27FC236}">
                <a16:creationId xmlns:a16="http://schemas.microsoft.com/office/drawing/2014/main" id="{AF9BACA1-4889-FE6A-050A-9514D827E4C2}"/>
              </a:ext>
            </a:extLst>
          </p:cNvPr>
          <p:cNvSpPr/>
          <p:nvPr/>
        </p:nvSpPr>
        <p:spPr bwMode="auto">
          <a:xfrm>
            <a:off x="3791634" y="525414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1441D5E-BA4C-07C3-59CF-99F23FFF9A06}"/>
              </a:ext>
            </a:extLst>
          </p:cNvPr>
          <p:cNvSpPr/>
          <p:nvPr/>
        </p:nvSpPr>
        <p:spPr>
          <a:xfrm>
            <a:off x="6096000" y="1871832"/>
            <a:ext cx="361334" cy="496926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4C97EE7-E7A8-62EB-0524-1D6897EA2A5A}"/>
              </a:ext>
            </a:extLst>
          </p:cNvPr>
          <p:cNvSpPr/>
          <p:nvPr/>
        </p:nvSpPr>
        <p:spPr bwMode="auto">
          <a:xfrm>
            <a:off x="5987501" y="1765949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FA7EBF8-B923-1EBC-4AD4-E93844EAB06D}"/>
              </a:ext>
            </a:extLst>
          </p:cNvPr>
          <p:cNvGrpSpPr/>
          <p:nvPr/>
        </p:nvGrpSpPr>
        <p:grpSpPr>
          <a:xfrm>
            <a:off x="197962" y="3583538"/>
            <a:ext cx="6476107" cy="333616"/>
            <a:chOff x="197962" y="3583538"/>
            <a:chExt cx="8060618" cy="241606"/>
          </a:xfrm>
        </p:grpSpPr>
        <p:grpSp>
          <p:nvGrpSpPr>
            <p:cNvPr id="12" name="Cutout">
              <a:extLst>
                <a:ext uri="{FF2B5EF4-FFF2-40B4-BE49-F238E27FC236}">
                  <a16:creationId xmlns:a16="http://schemas.microsoft.com/office/drawing/2014/main" id="{C5DFA6E0-1749-7445-E892-7F4D5C0CF99A}"/>
                </a:ext>
              </a:extLst>
            </p:cNvPr>
            <p:cNvGrpSpPr/>
            <p:nvPr/>
          </p:nvGrpSpPr>
          <p:grpSpPr>
            <a:xfrm rot="5400000">
              <a:off x="2093896" y="1687604"/>
              <a:ext cx="238439" cy="4030308"/>
              <a:chOff x="6402388" y="1584325"/>
              <a:chExt cx="239713" cy="933450"/>
            </a:xfrm>
            <a:solidFill>
              <a:srgbClr val="FFFFFF"/>
            </a:solidFill>
          </p:grpSpPr>
          <p:sp>
            <p:nvSpPr>
              <p:cNvPr id="13" name="Fill">
                <a:extLst>
                  <a:ext uri="{FF2B5EF4-FFF2-40B4-BE49-F238E27FC236}">
                    <a16:creationId xmlns:a16="http://schemas.microsoft.com/office/drawing/2014/main" id="{94607BF3-A873-72DF-7EE6-5593DE6E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88" y="1584325"/>
                <a:ext cx="239713" cy="933450"/>
              </a:xfrm>
              <a:custGeom>
                <a:avLst/>
                <a:gdLst>
                  <a:gd name="T0" fmla="*/ 74 w 151"/>
                  <a:gd name="T1" fmla="*/ 588 h 588"/>
                  <a:gd name="T2" fmla="*/ 151 w 151"/>
                  <a:gd name="T3" fmla="*/ 518 h 588"/>
                  <a:gd name="T4" fmla="*/ 74 w 151"/>
                  <a:gd name="T5" fmla="*/ 441 h 588"/>
                  <a:gd name="T6" fmla="*/ 151 w 151"/>
                  <a:gd name="T7" fmla="*/ 375 h 588"/>
                  <a:gd name="T8" fmla="*/ 74 w 151"/>
                  <a:gd name="T9" fmla="*/ 294 h 588"/>
                  <a:gd name="T10" fmla="*/ 151 w 151"/>
                  <a:gd name="T11" fmla="*/ 231 h 588"/>
                  <a:gd name="T12" fmla="*/ 74 w 151"/>
                  <a:gd name="T13" fmla="*/ 147 h 588"/>
                  <a:gd name="T14" fmla="*/ 151 w 151"/>
                  <a:gd name="T15" fmla="*/ 88 h 588"/>
                  <a:gd name="T16" fmla="*/ 74 w 151"/>
                  <a:gd name="T17" fmla="*/ 0 h 588"/>
                  <a:gd name="T18" fmla="*/ 0 w 151"/>
                  <a:gd name="T19" fmla="*/ 0 h 588"/>
                  <a:gd name="T20" fmla="*/ 78 w 151"/>
                  <a:gd name="T21" fmla="*/ 88 h 588"/>
                  <a:gd name="T22" fmla="*/ 0 w 151"/>
                  <a:gd name="T23" fmla="*/ 147 h 588"/>
                  <a:gd name="T24" fmla="*/ 78 w 151"/>
                  <a:gd name="T25" fmla="*/ 231 h 588"/>
                  <a:gd name="T26" fmla="*/ 0 w 151"/>
                  <a:gd name="T27" fmla="*/ 294 h 588"/>
                  <a:gd name="T28" fmla="*/ 78 w 151"/>
                  <a:gd name="T29" fmla="*/ 375 h 588"/>
                  <a:gd name="T30" fmla="*/ 0 w 151"/>
                  <a:gd name="T31" fmla="*/ 441 h 588"/>
                  <a:gd name="T32" fmla="*/ 78 w 151"/>
                  <a:gd name="T33" fmla="*/ 518 h 588"/>
                  <a:gd name="T34" fmla="*/ 0 w 151"/>
                  <a:gd name="T35" fmla="*/ 588 h 588"/>
                  <a:gd name="T36" fmla="*/ 74 w 151"/>
                  <a:gd name="T37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8">
                    <a:moveTo>
                      <a:pt x="74" y="588"/>
                    </a:moveTo>
                    <a:lnTo>
                      <a:pt x="151" y="518"/>
                    </a:lnTo>
                    <a:lnTo>
                      <a:pt x="74" y="441"/>
                    </a:lnTo>
                    <a:lnTo>
                      <a:pt x="151" y="375"/>
                    </a:lnTo>
                    <a:lnTo>
                      <a:pt x="74" y="294"/>
                    </a:lnTo>
                    <a:lnTo>
                      <a:pt x="151" y="231"/>
                    </a:lnTo>
                    <a:lnTo>
                      <a:pt x="74" y="147"/>
                    </a:lnTo>
                    <a:lnTo>
                      <a:pt x="151" y="88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78" y="88"/>
                    </a:lnTo>
                    <a:lnTo>
                      <a:pt x="0" y="147"/>
                    </a:lnTo>
                    <a:lnTo>
                      <a:pt x="78" y="231"/>
                    </a:lnTo>
                    <a:lnTo>
                      <a:pt x="0" y="294"/>
                    </a:lnTo>
                    <a:lnTo>
                      <a:pt x="78" y="375"/>
                    </a:lnTo>
                    <a:lnTo>
                      <a:pt x="0" y="441"/>
                    </a:lnTo>
                    <a:lnTo>
                      <a:pt x="78" y="518"/>
                    </a:lnTo>
                    <a:lnTo>
                      <a:pt x="0" y="588"/>
                    </a:lnTo>
                    <a:lnTo>
                      <a:pt x="74" y="58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Border">
                <a:extLst>
                  <a:ext uri="{FF2B5EF4-FFF2-40B4-BE49-F238E27FC236}">
                    <a16:creationId xmlns:a16="http://schemas.microsoft.com/office/drawing/2014/main" id="{5D3C8368-3DC6-438B-C277-D543104EE9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2388" y="1584325"/>
                <a:ext cx="239713" cy="933450"/>
              </a:xfrm>
              <a:custGeom>
                <a:avLst/>
                <a:gdLst>
                  <a:gd name="T0" fmla="*/ 0 w 909"/>
                  <a:gd name="T1" fmla="*/ 0 h 3585"/>
                  <a:gd name="T2" fmla="*/ 467 w 909"/>
                  <a:gd name="T3" fmla="*/ 535 h 3585"/>
                  <a:gd name="T4" fmla="*/ 0 w 909"/>
                  <a:gd name="T5" fmla="*/ 896 h 3585"/>
                  <a:gd name="T6" fmla="*/ 467 w 909"/>
                  <a:gd name="T7" fmla="*/ 1409 h 3585"/>
                  <a:gd name="T8" fmla="*/ 0 w 909"/>
                  <a:gd name="T9" fmla="*/ 1793 h 3585"/>
                  <a:gd name="T10" fmla="*/ 467 w 909"/>
                  <a:gd name="T11" fmla="*/ 2284 h 3585"/>
                  <a:gd name="T12" fmla="*/ 0 w 909"/>
                  <a:gd name="T13" fmla="*/ 2689 h 3585"/>
                  <a:gd name="T14" fmla="*/ 467 w 909"/>
                  <a:gd name="T15" fmla="*/ 3158 h 3585"/>
                  <a:gd name="T16" fmla="*/ 0 w 909"/>
                  <a:gd name="T17" fmla="*/ 3585 h 3585"/>
                  <a:gd name="T18" fmla="*/ 442 w 909"/>
                  <a:gd name="T19" fmla="*/ 3585 h 3585"/>
                  <a:gd name="T20" fmla="*/ 909 w 909"/>
                  <a:gd name="T21" fmla="*/ 3158 h 3585"/>
                  <a:gd name="T22" fmla="*/ 442 w 909"/>
                  <a:gd name="T23" fmla="*/ 2689 h 3585"/>
                  <a:gd name="T24" fmla="*/ 909 w 909"/>
                  <a:gd name="T25" fmla="*/ 2284 h 3585"/>
                  <a:gd name="T26" fmla="*/ 442 w 909"/>
                  <a:gd name="T27" fmla="*/ 1793 h 3585"/>
                  <a:gd name="T28" fmla="*/ 909 w 909"/>
                  <a:gd name="T29" fmla="*/ 1409 h 3585"/>
                  <a:gd name="T30" fmla="*/ 442 w 909"/>
                  <a:gd name="T31" fmla="*/ 896 h 3585"/>
                  <a:gd name="T32" fmla="*/ 909 w 909"/>
                  <a:gd name="T33" fmla="*/ 535 h 3585"/>
                  <a:gd name="T34" fmla="*/ 442 w 909"/>
                  <a:gd name="T35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9" h="3585">
                    <a:moveTo>
                      <a:pt x="0" y="0"/>
                    </a:moveTo>
                    <a:lnTo>
                      <a:pt x="467" y="535"/>
                    </a:lnTo>
                    <a:lnTo>
                      <a:pt x="0" y="896"/>
                    </a:lnTo>
                    <a:lnTo>
                      <a:pt x="467" y="1409"/>
                    </a:lnTo>
                    <a:lnTo>
                      <a:pt x="0" y="1793"/>
                    </a:lnTo>
                    <a:lnTo>
                      <a:pt x="467" y="2284"/>
                    </a:lnTo>
                    <a:lnTo>
                      <a:pt x="0" y="2689"/>
                    </a:lnTo>
                    <a:lnTo>
                      <a:pt x="467" y="3158"/>
                    </a:lnTo>
                    <a:lnTo>
                      <a:pt x="0" y="3585"/>
                    </a:lnTo>
                    <a:moveTo>
                      <a:pt x="442" y="3585"/>
                    </a:moveTo>
                    <a:lnTo>
                      <a:pt x="909" y="3158"/>
                    </a:lnTo>
                    <a:lnTo>
                      <a:pt x="442" y="2689"/>
                    </a:lnTo>
                    <a:lnTo>
                      <a:pt x="909" y="2284"/>
                    </a:lnTo>
                    <a:lnTo>
                      <a:pt x="442" y="1793"/>
                    </a:lnTo>
                    <a:lnTo>
                      <a:pt x="909" y="1409"/>
                    </a:lnTo>
                    <a:lnTo>
                      <a:pt x="442" y="896"/>
                    </a:lnTo>
                    <a:lnTo>
                      <a:pt x="909" y="535"/>
                    </a:lnTo>
                    <a:lnTo>
                      <a:pt x="442" y="0"/>
                    </a:lnTo>
                  </a:path>
                </a:pathLst>
              </a:custGeom>
              <a:noFill/>
              <a:ln w="63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5" name="Cutout">
              <a:extLst>
                <a:ext uri="{FF2B5EF4-FFF2-40B4-BE49-F238E27FC236}">
                  <a16:creationId xmlns:a16="http://schemas.microsoft.com/office/drawing/2014/main" id="{A6D1A94F-72CA-3B12-1C8A-1CD57B2B1708}"/>
                </a:ext>
              </a:extLst>
            </p:cNvPr>
            <p:cNvGrpSpPr/>
            <p:nvPr/>
          </p:nvGrpSpPr>
          <p:grpSpPr>
            <a:xfrm rot="5400000">
              <a:off x="6124206" y="1690771"/>
              <a:ext cx="238439" cy="4030308"/>
              <a:chOff x="6402388" y="1584325"/>
              <a:chExt cx="239713" cy="933450"/>
            </a:xfrm>
            <a:solidFill>
              <a:srgbClr val="FFFFFF"/>
            </a:solidFill>
          </p:grpSpPr>
          <p:sp>
            <p:nvSpPr>
              <p:cNvPr id="16" name="Fill">
                <a:extLst>
                  <a:ext uri="{FF2B5EF4-FFF2-40B4-BE49-F238E27FC236}">
                    <a16:creationId xmlns:a16="http://schemas.microsoft.com/office/drawing/2014/main" id="{9EE0A786-9B29-B182-A965-60B8B4D54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88" y="1584325"/>
                <a:ext cx="239713" cy="933450"/>
              </a:xfrm>
              <a:custGeom>
                <a:avLst/>
                <a:gdLst>
                  <a:gd name="T0" fmla="*/ 74 w 151"/>
                  <a:gd name="T1" fmla="*/ 588 h 588"/>
                  <a:gd name="T2" fmla="*/ 151 w 151"/>
                  <a:gd name="T3" fmla="*/ 518 h 588"/>
                  <a:gd name="T4" fmla="*/ 74 w 151"/>
                  <a:gd name="T5" fmla="*/ 441 h 588"/>
                  <a:gd name="T6" fmla="*/ 151 w 151"/>
                  <a:gd name="T7" fmla="*/ 375 h 588"/>
                  <a:gd name="T8" fmla="*/ 74 w 151"/>
                  <a:gd name="T9" fmla="*/ 294 h 588"/>
                  <a:gd name="T10" fmla="*/ 151 w 151"/>
                  <a:gd name="T11" fmla="*/ 231 h 588"/>
                  <a:gd name="T12" fmla="*/ 74 w 151"/>
                  <a:gd name="T13" fmla="*/ 147 h 588"/>
                  <a:gd name="T14" fmla="*/ 151 w 151"/>
                  <a:gd name="T15" fmla="*/ 88 h 588"/>
                  <a:gd name="T16" fmla="*/ 74 w 151"/>
                  <a:gd name="T17" fmla="*/ 0 h 588"/>
                  <a:gd name="T18" fmla="*/ 0 w 151"/>
                  <a:gd name="T19" fmla="*/ 0 h 588"/>
                  <a:gd name="T20" fmla="*/ 78 w 151"/>
                  <a:gd name="T21" fmla="*/ 88 h 588"/>
                  <a:gd name="T22" fmla="*/ 0 w 151"/>
                  <a:gd name="T23" fmla="*/ 147 h 588"/>
                  <a:gd name="T24" fmla="*/ 78 w 151"/>
                  <a:gd name="T25" fmla="*/ 231 h 588"/>
                  <a:gd name="T26" fmla="*/ 0 w 151"/>
                  <a:gd name="T27" fmla="*/ 294 h 588"/>
                  <a:gd name="T28" fmla="*/ 78 w 151"/>
                  <a:gd name="T29" fmla="*/ 375 h 588"/>
                  <a:gd name="T30" fmla="*/ 0 w 151"/>
                  <a:gd name="T31" fmla="*/ 441 h 588"/>
                  <a:gd name="T32" fmla="*/ 78 w 151"/>
                  <a:gd name="T33" fmla="*/ 518 h 588"/>
                  <a:gd name="T34" fmla="*/ 0 w 151"/>
                  <a:gd name="T35" fmla="*/ 588 h 588"/>
                  <a:gd name="T36" fmla="*/ 74 w 151"/>
                  <a:gd name="T37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" h="588">
                    <a:moveTo>
                      <a:pt x="74" y="588"/>
                    </a:moveTo>
                    <a:lnTo>
                      <a:pt x="151" y="518"/>
                    </a:lnTo>
                    <a:lnTo>
                      <a:pt x="74" y="441"/>
                    </a:lnTo>
                    <a:lnTo>
                      <a:pt x="151" y="375"/>
                    </a:lnTo>
                    <a:lnTo>
                      <a:pt x="74" y="294"/>
                    </a:lnTo>
                    <a:lnTo>
                      <a:pt x="151" y="231"/>
                    </a:lnTo>
                    <a:lnTo>
                      <a:pt x="74" y="147"/>
                    </a:lnTo>
                    <a:lnTo>
                      <a:pt x="151" y="88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78" y="88"/>
                    </a:lnTo>
                    <a:lnTo>
                      <a:pt x="0" y="147"/>
                    </a:lnTo>
                    <a:lnTo>
                      <a:pt x="78" y="231"/>
                    </a:lnTo>
                    <a:lnTo>
                      <a:pt x="0" y="294"/>
                    </a:lnTo>
                    <a:lnTo>
                      <a:pt x="78" y="375"/>
                    </a:lnTo>
                    <a:lnTo>
                      <a:pt x="0" y="441"/>
                    </a:lnTo>
                    <a:lnTo>
                      <a:pt x="78" y="518"/>
                    </a:lnTo>
                    <a:lnTo>
                      <a:pt x="0" y="588"/>
                    </a:lnTo>
                    <a:lnTo>
                      <a:pt x="74" y="58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Border">
                <a:extLst>
                  <a:ext uri="{FF2B5EF4-FFF2-40B4-BE49-F238E27FC236}">
                    <a16:creationId xmlns:a16="http://schemas.microsoft.com/office/drawing/2014/main" id="{606564E5-81AF-0AAB-33A5-341183576F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2388" y="1584325"/>
                <a:ext cx="239713" cy="933450"/>
              </a:xfrm>
              <a:custGeom>
                <a:avLst/>
                <a:gdLst>
                  <a:gd name="T0" fmla="*/ 0 w 909"/>
                  <a:gd name="T1" fmla="*/ 0 h 3585"/>
                  <a:gd name="T2" fmla="*/ 467 w 909"/>
                  <a:gd name="T3" fmla="*/ 535 h 3585"/>
                  <a:gd name="T4" fmla="*/ 0 w 909"/>
                  <a:gd name="T5" fmla="*/ 896 h 3585"/>
                  <a:gd name="T6" fmla="*/ 467 w 909"/>
                  <a:gd name="T7" fmla="*/ 1409 h 3585"/>
                  <a:gd name="T8" fmla="*/ 0 w 909"/>
                  <a:gd name="T9" fmla="*/ 1793 h 3585"/>
                  <a:gd name="T10" fmla="*/ 467 w 909"/>
                  <a:gd name="T11" fmla="*/ 2284 h 3585"/>
                  <a:gd name="T12" fmla="*/ 0 w 909"/>
                  <a:gd name="T13" fmla="*/ 2689 h 3585"/>
                  <a:gd name="T14" fmla="*/ 467 w 909"/>
                  <a:gd name="T15" fmla="*/ 3158 h 3585"/>
                  <a:gd name="T16" fmla="*/ 0 w 909"/>
                  <a:gd name="T17" fmla="*/ 3585 h 3585"/>
                  <a:gd name="T18" fmla="*/ 442 w 909"/>
                  <a:gd name="T19" fmla="*/ 3585 h 3585"/>
                  <a:gd name="T20" fmla="*/ 909 w 909"/>
                  <a:gd name="T21" fmla="*/ 3158 h 3585"/>
                  <a:gd name="T22" fmla="*/ 442 w 909"/>
                  <a:gd name="T23" fmla="*/ 2689 h 3585"/>
                  <a:gd name="T24" fmla="*/ 909 w 909"/>
                  <a:gd name="T25" fmla="*/ 2284 h 3585"/>
                  <a:gd name="T26" fmla="*/ 442 w 909"/>
                  <a:gd name="T27" fmla="*/ 1793 h 3585"/>
                  <a:gd name="T28" fmla="*/ 909 w 909"/>
                  <a:gd name="T29" fmla="*/ 1409 h 3585"/>
                  <a:gd name="T30" fmla="*/ 442 w 909"/>
                  <a:gd name="T31" fmla="*/ 896 h 3585"/>
                  <a:gd name="T32" fmla="*/ 909 w 909"/>
                  <a:gd name="T33" fmla="*/ 535 h 3585"/>
                  <a:gd name="T34" fmla="*/ 442 w 909"/>
                  <a:gd name="T35" fmla="*/ 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9" h="3585">
                    <a:moveTo>
                      <a:pt x="0" y="0"/>
                    </a:moveTo>
                    <a:lnTo>
                      <a:pt x="467" y="535"/>
                    </a:lnTo>
                    <a:lnTo>
                      <a:pt x="0" y="896"/>
                    </a:lnTo>
                    <a:lnTo>
                      <a:pt x="467" y="1409"/>
                    </a:lnTo>
                    <a:lnTo>
                      <a:pt x="0" y="1793"/>
                    </a:lnTo>
                    <a:lnTo>
                      <a:pt x="467" y="2284"/>
                    </a:lnTo>
                    <a:lnTo>
                      <a:pt x="0" y="2689"/>
                    </a:lnTo>
                    <a:lnTo>
                      <a:pt x="467" y="3158"/>
                    </a:lnTo>
                    <a:lnTo>
                      <a:pt x="0" y="3585"/>
                    </a:lnTo>
                    <a:moveTo>
                      <a:pt x="442" y="3585"/>
                    </a:moveTo>
                    <a:lnTo>
                      <a:pt x="909" y="3158"/>
                    </a:lnTo>
                    <a:lnTo>
                      <a:pt x="442" y="2689"/>
                    </a:lnTo>
                    <a:lnTo>
                      <a:pt x="909" y="2284"/>
                    </a:lnTo>
                    <a:lnTo>
                      <a:pt x="442" y="1793"/>
                    </a:lnTo>
                    <a:lnTo>
                      <a:pt x="909" y="1409"/>
                    </a:lnTo>
                    <a:lnTo>
                      <a:pt x="442" y="896"/>
                    </a:lnTo>
                    <a:lnTo>
                      <a:pt x="909" y="535"/>
                    </a:lnTo>
                    <a:lnTo>
                      <a:pt x="442" y="0"/>
                    </a:lnTo>
                  </a:path>
                </a:pathLst>
              </a:custGeom>
              <a:noFill/>
              <a:ln w="63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172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1.6 </a:t>
            </a:r>
            <a:r>
              <a:rPr lang="ko-KR" altLang="en-US" sz="1400" b="1" spc="-50" dirty="0">
                <a:solidFill>
                  <a:schemeClr val="bg1"/>
                </a:solidFill>
              </a:rPr>
              <a:t>회원탈퇴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1272209" y="725203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탈퇴진행</a:t>
            </a:r>
            <a:endParaRPr lang="en-US" altLang="ko-KR" sz="1200" spc="-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160157"/>
            <a:ext cx="3590236" cy="1257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en-US" altLang="ko-KR" sz="1000" b="1" u="sng" spc="-50" dirty="0"/>
              <a:t>※</a:t>
            </a:r>
            <a:r>
              <a:rPr lang="ko-KR" altLang="en-US" sz="1000" b="1" u="sng" spc="-50" dirty="0"/>
              <a:t> 마이페이지</a:t>
            </a:r>
            <a:r>
              <a:rPr lang="en-US" altLang="ko-KR" sz="1000" b="1" u="sng" spc="-50" dirty="0"/>
              <a:t>&gt; </a:t>
            </a:r>
            <a:r>
              <a:rPr lang="ko-KR" altLang="en-US" sz="1000" b="1" u="sng" spc="-50" dirty="0"/>
              <a:t>프로필관리 </a:t>
            </a:r>
            <a:r>
              <a:rPr lang="en-US" altLang="ko-KR" sz="1000" b="1" u="sng" spc="-50" dirty="0"/>
              <a:t>&gt; </a:t>
            </a:r>
            <a:r>
              <a:rPr lang="ko-KR" altLang="en-US" sz="1000" b="1" u="sng" spc="-50" dirty="0"/>
              <a:t>회원탈퇴 </a:t>
            </a:r>
            <a:br>
              <a:rPr lang="en-US" altLang="ko-KR" sz="1000" b="1" u="sng" spc="-50" dirty="0"/>
            </a:br>
            <a:r>
              <a:rPr lang="ko-KR" altLang="en-US" sz="1000" spc="-50" dirty="0">
                <a:solidFill>
                  <a:srgbClr val="FF0000"/>
                </a:solidFill>
              </a:rPr>
              <a:t>탈퇴를 희망할 경우</a:t>
            </a:r>
            <a:r>
              <a:rPr lang="en-US" altLang="ko-KR" sz="1000" spc="-50" dirty="0">
                <a:solidFill>
                  <a:srgbClr val="FF0000"/>
                </a:solidFill>
              </a:rPr>
              <a:t>, </a:t>
            </a:r>
            <a:r>
              <a:rPr lang="ko-KR" altLang="en-US" sz="1000" spc="-50" dirty="0">
                <a:solidFill>
                  <a:srgbClr val="FF0000"/>
                </a:solidFill>
              </a:rPr>
              <a:t>요청할 수 있습니다</a:t>
            </a:r>
            <a:r>
              <a:rPr lang="en-US" altLang="ko-KR" sz="1000" spc="-50" dirty="0">
                <a:solidFill>
                  <a:srgbClr val="FF0000"/>
                </a:solidFill>
              </a:rPr>
              <a:t>.</a:t>
            </a:r>
          </a:p>
          <a:p>
            <a:pPr marL="144000">
              <a:lnSpc>
                <a:spcPct val="150000"/>
              </a:lnSpc>
            </a:pPr>
            <a:r>
              <a:rPr lang="en-US" altLang="ko-KR" sz="1000" u="sng" spc="-50" dirty="0">
                <a:solidFill>
                  <a:srgbClr val="FF0000"/>
                </a:solidFill>
              </a:rPr>
              <a:t>1</a:t>
            </a:r>
            <a:r>
              <a:rPr lang="ko-KR" altLang="en-US" sz="1000" u="sng" spc="-50" dirty="0">
                <a:solidFill>
                  <a:srgbClr val="FF0000"/>
                </a:solidFill>
              </a:rPr>
              <a:t>회 이상 지원을 받은 기업회원의 경우</a:t>
            </a:r>
            <a:r>
              <a:rPr lang="en-US" altLang="ko-KR" sz="1000" u="sng" spc="-50" dirty="0">
                <a:solidFill>
                  <a:srgbClr val="FF0000"/>
                </a:solidFill>
              </a:rPr>
              <a:t>, </a:t>
            </a:r>
            <a:r>
              <a:rPr lang="ko-KR" altLang="en-US" sz="1000" u="sng" spc="-50" dirty="0">
                <a:solidFill>
                  <a:srgbClr val="FF0000"/>
                </a:solidFill>
              </a:rPr>
              <a:t>사업 담당자와의 상의 후 진행됩니다</a:t>
            </a:r>
            <a:r>
              <a:rPr lang="en-US" altLang="ko-KR" sz="1000" u="sng" spc="-5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749F8-9385-FBE8-7B1C-C6BDA9FF61D8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E2A08177-3EB3-711B-0887-71206739DC61}"/>
              </a:ext>
            </a:extLst>
          </p:cNvPr>
          <p:cNvSpPr/>
          <p:nvPr/>
        </p:nvSpPr>
        <p:spPr>
          <a:xfrm>
            <a:off x="302771" y="741676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/>
              <a:t>탈퇴</a:t>
            </a:r>
          </a:p>
        </p:txBody>
      </p:sp>
      <p:graphicFrame>
        <p:nvGraphicFramePr>
          <p:cNvPr id="2" name="표 32">
            <a:extLst>
              <a:ext uri="{FF2B5EF4-FFF2-40B4-BE49-F238E27FC236}">
                <a16:creationId xmlns:a16="http://schemas.microsoft.com/office/drawing/2014/main" id="{77F38CF2-77D9-3A5C-A7CD-B5510112C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6078"/>
              </p:ext>
            </p:extLst>
          </p:nvPr>
        </p:nvGraphicFramePr>
        <p:xfrm>
          <a:off x="8400772" y="2538611"/>
          <a:ext cx="3590236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비밀번호를 입력합니다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탈퇴를 요청합니다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09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탈퇴가 완료되었습니다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09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사업지원이 있는 경우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사업담당자와의 확인이 필요합니다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EA5A2E09-6751-371E-21B0-CB0DEC54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771" y="1251440"/>
            <a:ext cx="7408776" cy="3414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822D441-2064-6C56-AEF3-1352B37A472B}"/>
              </a:ext>
            </a:extLst>
          </p:cNvPr>
          <p:cNvSpPr/>
          <p:nvPr/>
        </p:nvSpPr>
        <p:spPr>
          <a:xfrm>
            <a:off x="3781256" y="2370081"/>
            <a:ext cx="1328072" cy="589935"/>
          </a:xfrm>
          <a:prstGeom prst="roundRect">
            <a:avLst>
              <a:gd name="adj" fmla="val 13471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6D244E46-1CF9-6F4F-F892-122B3716CDF1}"/>
              </a:ext>
            </a:extLst>
          </p:cNvPr>
          <p:cNvSpPr/>
          <p:nvPr/>
        </p:nvSpPr>
        <p:spPr bwMode="auto">
          <a:xfrm>
            <a:off x="3684717" y="2263163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DEDA321-A7BE-F417-F3A9-281EA0D41C04}"/>
              </a:ext>
            </a:extLst>
          </p:cNvPr>
          <p:cNvSpPr/>
          <p:nvPr/>
        </p:nvSpPr>
        <p:spPr bwMode="auto">
          <a:xfrm>
            <a:off x="6596669" y="3215165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순서도: 판단 11">
            <a:extLst>
              <a:ext uri="{FF2B5EF4-FFF2-40B4-BE49-F238E27FC236}">
                <a16:creationId xmlns:a16="http://schemas.microsoft.com/office/drawing/2014/main" id="{117BAE31-DCDD-44CB-F471-BC3C78CC8E4C}"/>
              </a:ext>
            </a:extLst>
          </p:cNvPr>
          <p:cNvSpPr/>
          <p:nvPr/>
        </p:nvSpPr>
        <p:spPr>
          <a:xfrm>
            <a:off x="3898552" y="4477732"/>
            <a:ext cx="1029067" cy="516835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dirty="0">
                <a:solidFill>
                  <a:srgbClr val="002060"/>
                </a:solidFill>
              </a:rPr>
              <a:t>사업지원여부</a:t>
            </a: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F5636A9B-D9DB-EC0E-2B87-DA961C6E4498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4462851" y="4944802"/>
            <a:ext cx="793055" cy="892584"/>
          </a:xfrm>
          <a:prstGeom prst="bentConnector2">
            <a:avLst/>
          </a:prstGeom>
          <a:ln>
            <a:solidFill>
              <a:srgbClr val="00206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29F33FA-04E1-62AD-83E2-A3900320F11A}"/>
              </a:ext>
            </a:extLst>
          </p:cNvPr>
          <p:cNvCxnSpPr>
            <a:cxnSpLocks/>
          </p:cNvCxnSpPr>
          <p:nvPr/>
        </p:nvCxnSpPr>
        <p:spPr>
          <a:xfrm>
            <a:off x="4440025" y="2960016"/>
            <a:ext cx="0" cy="1517716"/>
          </a:xfrm>
          <a:prstGeom prst="straightConnector1">
            <a:avLst/>
          </a:prstGeom>
          <a:ln w="19050">
            <a:solidFill>
              <a:srgbClr val="FF66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75024CD-D10D-4484-4B56-9B98EFD962BD}"/>
              </a:ext>
            </a:extLst>
          </p:cNvPr>
          <p:cNvCxnSpPr>
            <a:cxnSpLocks/>
          </p:cNvCxnSpPr>
          <p:nvPr/>
        </p:nvCxnSpPr>
        <p:spPr>
          <a:xfrm>
            <a:off x="4947012" y="4751570"/>
            <a:ext cx="324632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1B80CB6-F712-6489-0CFD-C881E4E6DEE0}"/>
              </a:ext>
            </a:extLst>
          </p:cNvPr>
          <p:cNvGrpSpPr/>
          <p:nvPr/>
        </p:nvGrpSpPr>
        <p:grpSpPr>
          <a:xfrm>
            <a:off x="5270493" y="4040994"/>
            <a:ext cx="2227000" cy="1050726"/>
            <a:chOff x="8877776" y="3952369"/>
            <a:chExt cx="2227000" cy="1050726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0AB093E-9E6A-E854-92E5-FFA7FA62EC61}"/>
                </a:ext>
              </a:extLst>
            </p:cNvPr>
            <p:cNvSpPr/>
            <p:nvPr/>
          </p:nvSpPr>
          <p:spPr>
            <a:xfrm>
              <a:off x="8877776" y="3952369"/>
              <a:ext cx="2227000" cy="105072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BA9F92-36C2-2FC1-8C66-A4370F5E20E2}"/>
                </a:ext>
              </a:extLst>
            </p:cNvPr>
            <p:cNvSpPr txBox="1"/>
            <p:nvPr/>
          </p:nvSpPr>
          <p:spPr>
            <a:xfrm>
              <a:off x="9064873" y="4161946"/>
              <a:ext cx="18742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회원탈퇴가 정상적으로 처리되었습니다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031B5097-9767-78EA-AF8A-BA2BB6D6F788}"/>
                </a:ext>
              </a:extLst>
            </p:cNvPr>
            <p:cNvSpPr/>
            <p:nvPr/>
          </p:nvSpPr>
          <p:spPr>
            <a:xfrm>
              <a:off x="9598277" y="4622243"/>
              <a:ext cx="807480" cy="227811"/>
            </a:xfrm>
            <a:prstGeom prst="roundRect">
              <a:avLst>
                <a:gd name="adj" fmla="val 13471"/>
              </a:avLst>
            </a:prstGeom>
            <a:noFill/>
            <a:ln w="12700">
              <a:solidFill>
                <a:srgbClr val="696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696CFF"/>
                  </a:solidFill>
                </a:rPr>
                <a:t>확인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3B36A958-6AF6-91AB-7BFA-FF1CEF7FD10A}"/>
              </a:ext>
            </a:extLst>
          </p:cNvPr>
          <p:cNvGrpSpPr/>
          <p:nvPr/>
        </p:nvGrpSpPr>
        <p:grpSpPr>
          <a:xfrm>
            <a:off x="5270493" y="5426402"/>
            <a:ext cx="2227000" cy="1050726"/>
            <a:chOff x="8877776" y="3952369"/>
            <a:chExt cx="2227000" cy="1050726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51E8CCB-90C4-C992-F499-D831E51830B1}"/>
                </a:ext>
              </a:extLst>
            </p:cNvPr>
            <p:cNvSpPr/>
            <p:nvPr/>
          </p:nvSpPr>
          <p:spPr>
            <a:xfrm>
              <a:off x="8877776" y="3952369"/>
              <a:ext cx="2227000" cy="105072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829BB21-7718-B898-6657-1C466B52AC2B}"/>
                </a:ext>
              </a:extLst>
            </p:cNvPr>
            <p:cNvSpPr txBox="1"/>
            <p:nvPr/>
          </p:nvSpPr>
          <p:spPr>
            <a:xfrm>
              <a:off x="9064873" y="4161946"/>
              <a:ext cx="187428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관리기관의 확인 후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, </a:t>
              </a:r>
              <a:r>
                <a: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진행됩니다</a:t>
              </a:r>
              <a:r>
                <a: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3E1FD1A6-4156-73F0-049F-42AC319EDFE9}"/>
                </a:ext>
              </a:extLst>
            </p:cNvPr>
            <p:cNvSpPr/>
            <p:nvPr/>
          </p:nvSpPr>
          <p:spPr>
            <a:xfrm>
              <a:off x="9598277" y="4622243"/>
              <a:ext cx="807480" cy="227811"/>
            </a:xfrm>
            <a:prstGeom prst="roundRect">
              <a:avLst>
                <a:gd name="adj" fmla="val 13471"/>
              </a:avLst>
            </a:prstGeom>
            <a:noFill/>
            <a:ln w="12700">
              <a:solidFill>
                <a:srgbClr val="696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696CFF"/>
                  </a:solidFill>
                </a:rPr>
                <a:t>확인</a:t>
              </a:r>
            </a:p>
          </p:txBody>
        </p:sp>
      </p:grpSp>
      <p:sp>
        <p:nvSpPr>
          <p:cNvPr id="42" name="타원 41">
            <a:extLst>
              <a:ext uri="{FF2B5EF4-FFF2-40B4-BE49-F238E27FC236}">
                <a16:creationId xmlns:a16="http://schemas.microsoft.com/office/drawing/2014/main" id="{9FDBC9C4-B00B-8E38-353B-F2D5A18877D5}"/>
              </a:ext>
            </a:extLst>
          </p:cNvPr>
          <p:cNvSpPr/>
          <p:nvPr/>
        </p:nvSpPr>
        <p:spPr bwMode="auto">
          <a:xfrm>
            <a:off x="5198753" y="4040993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7A7A5C30-0E74-4213-09A5-3905564B21F6}"/>
              </a:ext>
            </a:extLst>
          </p:cNvPr>
          <p:cNvSpPr/>
          <p:nvPr/>
        </p:nvSpPr>
        <p:spPr bwMode="auto">
          <a:xfrm>
            <a:off x="5147807" y="5420019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웃는 얼굴 3">
            <a:extLst>
              <a:ext uri="{FF2B5EF4-FFF2-40B4-BE49-F238E27FC236}">
                <a16:creationId xmlns:a16="http://schemas.microsoft.com/office/drawing/2014/main" id="{AEB23783-E13E-B332-047A-5C99297CF843}"/>
              </a:ext>
            </a:extLst>
          </p:cNvPr>
          <p:cNvSpPr/>
          <p:nvPr/>
        </p:nvSpPr>
        <p:spPr>
          <a:xfrm>
            <a:off x="9378834" y="830197"/>
            <a:ext cx="170411" cy="1560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82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89217FD-74B8-4D60-862D-D781813BBA2D}"/>
              </a:ext>
            </a:extLst>
          </p:cNvPr>
          <p:cNvSpPr txBox="1">
            <a:spLocks/>
          </p:cNvSpPr>
          <p:nvPr/>
        </p:nvSpPr>
        <p:spPr>
          <a:xfrm>
            <a:off x="11270512" y="6504855"/>
            <a:ext cx="921490" cy="35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2CA4FB1-8D63-4E88-BEF6-34F83163FAA3}" type="slidenum">
              <a:rPr lang="ko-KR" altLang="en-US" sz="80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 panose="020B0503020000020004" pitchFamily="50" charset="-127"/>
              </a:rPr>
              <a:pPr algn="ctr">
                <a:defRPr/>
              </a:pPr>
              <a:t>14</a:t>
            </a:fld>
            <a:endParaRPr lang="ko-KR" altLang="en-US" sz="800">
              <a:solidFill>
                <a:prstClr val="black">
                  <a:lumMod val="65000"/>
                  <a:lumOff val="35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43AA5EDF-266B-562D-3A8C-2C6907109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사업신청하기</a:t>
            </a:r>
          </a:p>
        </p:txBody>
      </p:sp>
    </p:spTree>
    <p:extLst>
      <p:ext uri="{BB962C8B-B14F-4D97-AF65-F5344CB8AC3E}">
        <p14:creationId xmlns:p14="http://schemas.microsoft.com/office/powerpoint/2010/main" val="368293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2.1 </a:t>
            </a:r>
            <a:r>
              <a:rPr lang="ko-KR" altLang="en-US" sz="1400" b="1" spc="-50" dirty="0">
                <a:solidFill>
                  <a:schemeClr val="bg1"/>
                </a:solidFill>
              </a:rPr>
              <a:t>사업신청절차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300383" y="693291"/>
            <a:ext cx="370682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en-US" altLang="ko-KR" sz="1400" b="1" spc="-50" dirty="0"/>
              <a:t>2.1.1 </a:t>
            </a:r>
            <a:r>
              <a:rPr lang="ko-KR" altLang="en-US" sz="1400" b="1" spc="-50" dirty="0"/>
              <a:t>신청절차</a:t>
            </a:r>
            <a:endParaRPr lang="en-US" altLang="ko-KR" sz="1400" spc="-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226456"/>
            <a:ext cx="3590236" cy="17880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ⓘ 알아 두세요</a:t>
            </a:r>
            <a:br>
              <a:rPr lang="en-US" altLang="ko-KR" sz="1100" b="1" spc="-50" dirty="0"/>
            </a:br>
            <a:endParaRPr lang="en-US" altLang="ko-KR" sz="1100" b="1" spc="-50" dirty="0"/>
          </a:p>
          <a:p>
            <a:pPr marL="372600" indent="-228600">
              <a:lnSpc>
                <a:spcPct val="150000"/>
              </a:lnSpc>
              <a:buAutoNum type="arabicPeriod"/>
            </a:pPr>
            <a:r>
              <a:rPr lang="ko-KR" altLang="en-US" sz="1000" u="sng" spc="-50" dirty="0">
                <a:solidFill>
                  <a:srgbClr val="FF0000"/>
                </a:solidFill>
              </a:rPr>
              <a:t>사업신청은 해당 사업신청기간에만 가능합니다</a:t>
            </a:r>
            <a:r>
              <a:rPr lang="en-US" altLang="ko-KR" sz="1000" u="sng" spc="-50" dirty="0">
                <a:solidFill>
                  <a:srgbClr val="FF0000"/>
                </a:solidFill>
              </a:rPr>
              <a:t>.</a:t>
            </a:r>
          </a:p>
          <a:p>
            <a:pPr marL="372600" indent="-228600">
              <a:lnSpc>
                <a:spcPct val="150000"/>
              </a:lnSpc>
              <a:buAutoNum type="arabicPeriod"/>
            </a:pPr>
            <a:r>
              <a:rPr lang="ko-KR" altLang="en-US" sz="1000" spc="-50" dirty="0" err="1"/>
              <a:t>혁신바우처</a:t>
            </a:r>
            <a:r>
              <a:rPr lang="ko-KR" altLang="en-US" sz="1000" spc="-50" dirty="0"/>
              <a:t> 플러스 현장점검은 필수이며</a:t>
            </a:r>
            <a:r>
              <a:rPr lang="en-US" altLang="ko-KR" sz="1000" spc="-50" dirty="0"/>
              <a:t>, </a:t>
            </a:r>
            <a:r>
              <a:rPr lang="ko-KR" altLang="en-US" sz="1000" spc="-50" dirty="0"/>
              <a:t>중</a:t>
            </a:r>
            <a:r>
              <a:rPr lang="en-US" altLang="ko-KR" sz="1000" spc="-50" dirty="0"/>
              <a:t>/</a:t>
            </a:r>
            <a:r>
              <a:rPr lang="ko-KR" altLang="en-US" sz="1000" spc="-50" dirty="0"/>
              <a:t>소형 </a:t>
            </a:r>
            <a:r>
              <a:rPr lang="ko-KR" altLang="en-US" sz="1000" spc="-50" dirty="0" err="1"/>
              <a:t>일반바우처의</a:t>
            </a:r>
            <a:r>
              <a:rPr lang="ko-KR" altLang="en-US" sz="1000" spc="-50" dirty="0"/>
              <a:t> 경우</a:t>
            </a:r>
            <a:r>
              <a:rPr lang="en-US" altLang="ko-KR" sz="1000" spc="-50" dirty="0"/>
              <a:t> </a:t>
            </a:r>
            <a:r>
              <a:rPr lang="ko-KR" altLang="en-US" sz="1000" spc="-50" dirty="0"/>
              <a:t>서비스 로봇 도입 과업과 같이 실사가 필요한 기업에 한하여 현장점검이 진행됩니다</a:t>
            </a:r>
            <a:r>
              <a:rPr lang="en-US" altLang="ko-KR" sz="1000" spc="-50" dirty="0"/>
              <a:t>.</a:t>
            </a:r>
          </a:p>
        </p:txBody>
      </p:sp>
      <p:sp>
        <p:nvSpPr>
          <p:cNvPr id="8" name="모서리가 둥근 직사각형 33">
            <a:extLst>
              <a:ext uri="{FF2B5EF4-FFF2-40B4-BE49-F238E27FC236}">
                <a16:creationId xmlns:a16="http://schemas.microsoft.com/office/drawing/2014/main" id="{0E2A2D1A-F75E-53D6-F593-D9C60D3D7381}"/>
              </a:ext>
            </a:extLst>
          </p:cNvPr>
          <p:cNvSpPr/>
          <p:nvPr/>
        </p:nvSpPr>
        <p:spPr>
          <a:xfrm>
            <a:off x="300383" y="1535509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신청</a:t>
            </a:r>
            <a:r>
              <a:rPr lang="en-US" altLang="ko-KR" sz="900" b="1" dirty="0">
                <a:solidFill>
                  <a:srgbClr val="002060"/>
                </a:solidFill>
              </a:rPr>
              <a:t>/</a:t>
            </a:r>
            <a:r>
              <a:rPr lang="ko-KR" altLang="en-US" sz="900" b="1" dirty="0">
                <a:solidFill>
                  <a:srgbClr val="002060"/>
                </a:solidFill>
              </a:rPr>
              <a:t>접수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88196F9-31EF-8F53-3964-62E90E00CFDC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1280539" y="1716571"/>
            <a:ext cx="170691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33">
            <a:extLst>
              <a:ext uri="{FF2B5EF4-FFF2-40B4-BE49-F238E27FC236}">
                <a16:creationId xmlns:a16="http://schemas.microsoft.com/office/drawing/2014/main" id="{868C665D-A7A4-1A26-D4B2-CFC1E221ABEE}"/>
              </a:ext>
            </a:extLst>
          </p:cNvPr>
          <p:cNvSpPr/>
          <p:nvPr/>
        </p:nvSpPr>
        <p:spPr>
          <a:xfrm>
            <a:off x="1451230" y="1535509"/>
            <a:ext cx="980156" cy="36212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심사</a:t>
            </a:r>
            <a:r>
              <a:rPr lang="en-US" altLang="ko-KR" sz="900" b="1" dirty="0">
                <a:solidFill>
                  <a:srgbClr val="002060"/>
                </a:solidFill>
              </a:rPr>
              <a:t>(</a:t>
            </a:r>
            <a:r>
              <a:rPr lang="ko-KR" altLang="en-US" sz="900" b="1" dirty="0">
                <a:solidFill>
                  <a:srgbClr val="002060"/>
                </a:solidFill>
              </a:rPr>
              <a:t>서류심사</a:t>
            </a:r>
            <a:r>
              <a:rPr lang="en-US" altLang="ko-KR" sz="9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모서리가 둥근 직사각형 33">
            <a:extLst>
              <a:ext uri="{FF2B5EF4-FFF2-40B4-BE49-F238E27FC236}">
                <a16:creationId xmlns:a16="http://schemas.microsoft.com/office/drawing/2014/main" id="{9BF88859-88B6-2143-FE68-98B473B1C41E}"/>
              </a:ext>
            </a:extLst>
          </p:cNvPr>
          <p:cNvSpPr/>
          <p:nvPr/>
        </p:nvSpPr>
        <p:spPr>
          <a:xfrm>
            <a:off x="4953810" y="1535509"/>
            <a:ext cx="980156" cy="362124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선정기업 발표</a:t>
            </a:r>
            <a:endParaRPr lang="en-US" altLang="ko-KR" sz="900" b="1" dirty="0">
              <a:solidFill>
                <a:srgbClr val="002060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6CBC201A-5EAD-6828-5E51-A5DC455B955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431386" y="1716571"/>
            <a:ext cx="170691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E9BC112B-52DE-4A5D-E5D5-3870DCFEE60A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>
            <a:off x="5933966" y="1716571"/>
            <a:ext cx="190271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직사각형 33">
            <a:extLst>
              <a:ext uri="{FF2B5EF4-FFF2-40B4-BE49-F238E27FC236}">
                <a16:creationId xmlns:a16="http://schemas.microsoft.com/office/drawing/2014/main" id="{4A71623D-77FB-1509-2BFE-C85BABD51ACA}"/>
              </a:ext>
            </a:extLst>
          </p:cNvPr>
          <p:cNvSpPr/>
          <p:nvPr/>
        </p:nvSpPr>
        <p:spPr>
          <a:xfrm>
            <a:off x="6124237" y="1535509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협약</a:t>
            </a:r>
          </a:p>
        </p:txBody>
      </p:sp>
      <p:sp>
        <p:nvSpPr>
          <p:cNvPr id="24" name="모서리가 둥근 직사각형 33">
            <a:extLst>
              <a:ext uri="{FF2B5EF4-FFF2-40B4-BE49-F238E27FC236}">
                <a16:creationId xmlns:a16="http://schemas.microsoft.com/office/drawing/2014/main" id="{FC92B223-9A77-B4B8-E8DB-A1C14B30B4FC}"/>
              </a:ext>
            </a:extLst>
          </p:cNvPr>
          <p:cNvSpPr/>
          <p:nvPr/>
        </p:nvSpPr>
        <p:spPr>
          <a:xfrm>
            <a:off x="3793510" y="1535509"/>
            <a:ext cx="980156" cy="36212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심사</a:t>
            </a:r>
            <a:r>
              <a:rPr lang="en-US" altLang="ko-KR" sz="900" b="1" dirty="0">
                <a:solidFill>
                  <a:srgbClr val="002060"/>
                </a:solidFill>
              </a:rPr>
              <a:t>(</a:t>
            </a:r>
            <a:r>
              <a:rPr lang="ko-KR" altLang="en-US" sz="900" b="1" dirty="0">
                <a:solidFill>
                  <a:srgbClr val="002060"/>
                </a:solidFill>
              </a:rPr>
              <a:t>발표심사</a:t>
            </a:r>
            <a:r>
              <a:rPr lang="en-US" altLang="ko-KR" sz="900" b="1" dirty="0">
                <a:solidFill>
                  <a:srgbClr val="002060"/>
                </a:solidFill>
              </a:rPr>
              <a:t>)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105FD9C-954D-59CE-83C1-CD40743E53B2}"/>
              </a:ext>
            </a:extLst>
          </p:cNvPr>
          <p:cNvCxnSpPr>
            <a:cxnSpLocks/>
            <a:stCxn id="24" idx="3"/>
            <a:endCxn id="18" idx="1"/>
          </p:cNvCxnSpPr>
          <p:nvPr/>
        </p:nvCxnSpPr>
        <p:spPr>
          <a:xfrm>
            <a:off x="4773666" y="1716571"/>
            <a:ext cx="180144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23045BA-2E5B-1B08-7A48-D0F916C99D3E}"/>
              </a:ext>
            </a:extLst>
          </p:cNvPr>
          <p:cNvSpPr txBox="1"/>
          <p:nvPr/>
        </p:nvSpPr>
        <p:spPr>
          <a:xfrm>
            <a:off x="300383" y="1091498"/>
            <a:ext cx="2139328" cy="362124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 anchor="ctr">
            <a:noAutofit/>
          </a:bodyPr>
          <a:lstStyle/>
          <a:p>
            <a:pPr marL="144000" indent="-144000" algn="ctr">
              <a:lnSpc>
                <a:spcPct val="150000"/>
              </a:lnSpc>
            </a:pPr>
            <a:r>
              <a:rPr lang="ko-KR" altLang="en-US" sz="1000" b="1" spc="-50" dirty="0">
                <a:solidFill>
                  <a:schemeClr val="bg1"/>
                </a:solidFill>
              </a:rPr>
              <a:t>수혜기업 </a:t>
            </a:r>
            <a:r>
              <a:rPr lang="en-US" altLang="ko-KR" sz="1000" b="1" spc="-50" dirty="0">
                <a:solidFill>
                  <a:schemeClr val="bg1"/>
                </a:solidFill>
              </a:rPr>
              <a:t>(</a:t>
            </a:r>
            <a:r>
              <a:rPr lang="ko-KR" altLang="en-US" sz="1000" b="1" spc="-50" dirty="0">
                <a:solidFill>
                  <a:schemeClr val="bg1"/>
                </a:solidFill>
              </a:rPr>
              <a:t>중형</a:t>
            </a:r>
            <a:r>
              <a:rPr lang="en-US" altLang="ko-KR" sz="1000" b="1" spc="-50" dirty="0">
                <a:solidFill>
                  <a:schemeClr val="bg1"/>
                </a:solidFill>
              </a:rPr>
              <a:t>/</a:t>
            </a:r>
            <a:r>
              <a:rPr lang="ko-KR" altLang="en-US" sz="1000" b="1" spc="-50" dirty="0">
                <a:solidFill>
                  <a:schemeClr val="bg1"/>
                </a:solidFill>
              </a:rPr>
              <a:t>소형</a:t>
            </a:r>
            <a:r>
              <a:rPr lang="en-US" altLang="ko-KR" sz="1000" b="1" spc="-50" dirty="0">
                <a:solidFill>
                  <a:schemeClr val="bg1"/>
                </a:solidFill>
              </a:rPr>
              <a:t>)</a:t>
            </a:r>
            <a:endParaRPr lang="en-US" altLang="ko-KR" sz="1000" spc="-50" dirty="0">
              <a:solidFill>
                <a:schemeClr val="bg1"/>
              </a:solidFill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493DF513-8B30-2D52-FD9D-0755C28ECB8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3631144" y="1716571"/>
            <a:ext cx="162366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7F029BF4-E868-A731-B44D-1787952DA586}"/>
              </a:ext>
            </a:extLst>
          </p:cNvPr>
          <p:cNvCxnSpPr>
            <a:cxnSpLocks/>
            <a:stCxn id="22" idx="3"/>
            <a:endCxn id="73" idx="1"/>
          </p:cNvCxnSpPr>
          <p:nvPr/>
        </p:nvCxnSpPr>
        <p:spPr>
          <a:xfrm>
            <a:off x="7104393" y="1716571"/>
            <a:ext cx="188078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모서리가 둥근 직사각형 33">
            <a:extLst>
              <a:ext uri="{FF2B5EF4-FFF2-40B4-BE49-F238E27FC236}">
                <a16:creationId xmlns:a16="http://schemas.microsoft.com/office/drawing/2014/main" id="{E0C9F319-15A5-C6D6-2BD3-4E70D69EB382}"/>
              </a:ext>
            </a:extLst>
          </p:cNvPr>
          <p:cNvSpPr/>
          <p:nvPr/>
        </p:nvSpPr>
        <p:spPr>
          <a:xfrm>
            <a:off x="7292471" y="1535509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서비스 구매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41669-433F-7743-9474-4D93C0EA76A3}"/>
              </a:ext>
            </a:extLst>
          </p:cNvPr>
          <p:cNvSpPr txBox="1"/>
          <p:nvPr/>
        </p:nvSpPr>
        <p:spPr>
          <a:xfrm>
            <a:off x="300383" y="3264471"/>
            <a:ext cx="2139328" cy="362124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 anchor="ctr">
            <a:noAutofit/>
          </a:bodyPr>
          <a:lstStyle/>
          <a:p>
            <a:pPr marL="144000" indent="-144000" algn="ctr">
              <a:lnSpc>
                <a:spcPct val="150000"/>
              </a:lnSpc>
            </a:pPr>
            <a:r>
              <a:rPr lang="ko-KR" altLang="en-US" sz="1000" b="1" spc="-50" dirty="0" err="1">
                <a:solidFill>
                  <a:schemeClr val="bg1"/>
                </a:solidFill>
              </a:rPr>
              <a:t>혁신바우처</a:t>
            </a:r>
            <a:r>
              <a:rPr lang="ko-KR" altLang="en-US" sz="1000" b="1" spc="-50" dirty="0">
                <a:solidFill>
                  <a:schemeClr val="bg1"/>
                </a:solidFill>
              </a:rPr>
              <a:t> 플러스</a:t>
            </a:r>
            <a:endParaRPr lang="en-US" altLang="ko-KR" sz="1000" spc="-50" dirty="0">
              <a:solidFill>
                <a:schemeClr val="bg1"/>
              </a:solidFill>
            </a:endParaRPr>
          </a:p>
        </p:txBody>
      </p:sp>
      <p:sp>
        <p:nvSpPr>
          <p:cNvPr id="7" name="모서리가 둥근 직사각형 33">
            <a:extLst>
              <a:ext uri="{FF2B5EF4-FFF2-40B4-BE49-F238E27FC236}">
                <a16:creationId xmlns:a16="http://schemas.microsoft.com/office/drawing/2014/main" id="{95EEBA50-2E51-BB55-CF21-F824E3CE21B2}"/>
              </a:ext>
            </a:extLst>
          </p:cNvPr>
          <p:cNvSpPr/>
          <p:nvPr/>
        </p:nvSpPr>
        <p:spPr>
          <a:xfrm>
            <a:off x="309318" y="4005961"/>
            <a:ext cx="980156" cy="36212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신청</a:t>
            </a:r>
            <a:r>
              <a:rPr lang="en-US" altLang="ko-KR" sz="900" b="1" dirty="0">
                <a:solidFill>
                  <a:srgbClr val="002060"/>
                </a:solidFill>
              </a:rPr>
              <a:t>/</a:t>
            </a:r>
            <a:r>
              <a:rPr lang="ko-KR" altLang="en-US" sz="900" b="1" dirty="0">
                <a:solidFill>
                  <a:srgbClr val="002060"/>
                </a:solidFill>
              </a:rPr>
              <a:t>접수</a:t>
            </a:r>
            <a:endParaRPr lang="en-US" altLang="ko-KR" sz="900" b="1" dirty="0">
              <a:solidFill>
                <a:srgbClr val="002060"/>
              </a:solidFill>
            </a:endParaRPr>
          </a:p>
        </p:txBody>
      </p:sp>
      <p:sp>
        <p:nvSpPr>
          <p:cNvPr id="9" name="모서리가 둥근 직사각형 33">
            <a:extLst>
              <a:ext uri="{FF2B5EF4-FFF2-40B4-BE49-F238E27FC236}">
                <a16:creationId xmlns:a16="http://schemas.microsoft.com/office/drawing/2014/main" id="{98C7277A-DF00-744A-E758-1FB2306E713D}"/>
              </a:ext>
            </a:extLst>
          </p:cNvPr>
          <p:cNvSpPr/>
          <p:nvPr/>
        </p:nvSpPr>
        <p:spPr>
          <a:xfrm>
            <a:off x="4950022" y="4005961"/>
            <a:ext cx="980156" cy="362124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선정기업 발표</a:t>
            </a:r>
            <a:endParaRPr lang="en-US" altLang="ko-KR" sz="900" b="1" dirty="0">
              <a:solidFill>
                <a:srgbClr val="002060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B079B37-6E7A-FDDC-3002-F4DE4D1957F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289474" y="4187023"/>
            <a:ext cx="170691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42F9439-144B-52F2-6EC8-482A774BC7C2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5930178" y="4187023"/>
            <a:ext cx="190271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모서리가 둥근 직사각형 33">
            <a:extLst>
              <a:ext uri="{FF2B5EF4-FFF2-40B4-BE49-F238E27FC236}">
                <a16:creationId xmlns:a16="http://schemas.microsoft.com/office/drawing/2014/main" id="{373E8E96-6F90-9663-4135-1D0CAC9156C5}"/>
              </a:ext>
            </a:extLst>
          </p:cNvPr>
          <p:cNvSpPr/>
          <p:nvPr/>
        </p:nvSpPr>
        <p:spPr>
          <a:xfrm>
            <a:off x="6120449" y="4005961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협약</a:t>
            </a:r>
          </a:p>
        </p:txBody>
      </p:sp>
      <p:sp>
        <p:nvSpPr>
          <p:cNvPr id="17" name="모서리가 둥근 직사각형 33">
            <a:extLst>
              <a:ext uri="{FF2B5EF4-FFF2-40B4-BE49-F238E27FC236}">
                <a16:creationId xmlns:a16="http://schemas.microsoft.com/office/drawing/2014/main" id="{6AC67A1C-C370-9D25-439A-1FA2ECCCA17B}"/>
              </a:ext>
            </a:extLst>
          </p:cNvPr>
          <p:cNvSpPr/>
          <p:nvPr/>
        </p:nvSpPr>
        <p:spPr>
          <a:xfrm>
            <a:off x="2606376" y="4005961"/>
            <a:ext cx="980156" cy="36212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현장점검</a:t>
            </a:r>
            <a:endParaRPr lang="en-US" altLang="ko-KR" sz="900" b="1" dirty="0">
              <a:solidFill>
                <a:srgbClr val="002060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FFD457CC-7C3D-F173-18C4-11BAEE7F0FE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769878" y="4187023"/>
            <a:ext cx="180144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BB45D709-C07A-F4C8-DB06-654CA6C6A4F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444010" y="4187023"/>
            <a:ext cx="162366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32C8C2F2-7AB8-65F2-0514-24F6522359C8}"/>
              </a:ext>
            </a:extLst>
          </p:cNvPr>
          <p:cNvCxnSpPr>
            <a:cxnSpLocks/>
            <a:stCxn id="16" idx="3"/>
            <a:endCxn id="39" idx="1"/>
          </p:cNvCxnSpPr>
          <p:nvPr/>
        </p:nvCxnSpPr>
        <p:spPr>
          <a:xfrm>
            <a:off x="7100605" y="4187023"/>
            <a:ext cx="188078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모서리가 둥근 직사각형 33">
            <a:extLst>
              <a:ext uri="{FF2B5EF4-FFF2-40B4-BE49-F238E27FC236}">
                <a16:creationId xmlns:a16="http://schemas.microsoft.com/office/drawing/2014/main" id="{5D96E3B8-3A4C-02FD-E232-89A5D31402AF}"/>
              </a:ext>
            </a:extLst>
          </p:cNvPr>
          <p:cNvSpPr/>
          <p:nvPr/>
        </p:nvSpPr>
        <p:spPr>
          <a:xfrm>
            <a:off x="7288683" y="4005961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서비스 구매</a:t>
            </a:r>
          </a:p>
        </p:txBody>
      </p:sp>
      <p:sp>
        <p:nvSpPr>
          <p:cNvPr id="45" name="모서리가 둥근 직사각형 33">
            <a:extLst>
              <a:ext uri="{FF2B5EF4-FFF2-40B4-BE49-F238E27FC236}">
                <a16:creationId xmlns:a16="http://schemas.microsoft.com/office/drawing/2014/main" id="{7555B991-0149-2762-9B92-E8B1448A2F8E}"/>
              </a:ext>
            </a:extLst>
          </p:cNvPr>
          <p:cNvSpPr/>
          <p:nvPr/>
        </p:nvSpPr>
        <p:spPr>
          <a:xfrm>
            <a:off x="1450742" y="4005961"/>
            <a:ext cx="980156" cy="36212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심사</a:t>
            </a:r>
            <a:r>
              <a:rPr lang="en-US" altLang="ko-KR" sz="900" b="1" dirty="0">
                <a:solidFill>
                  <a:srgbClr val="002060"/>
                </a:solidFill>
              </a:rPr>
              <a:t>(</a:t>
            </a:r>
            <a:r>
              <a:rPr lang="ko-KR" altLang="en-US" sz="900" b="1" dirty="0">
                <a:solidFill>
                  <a:srgbClr val="002060"/>
                </a:solidFill>
              </a:rPr>
              <a:t>서류심사</a:t>
            </a:r>
            <a:r>
              <a:rPr lang="en-US" altLang="ko-KR" sz="9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" name="모서리가 둥근 직사각형 33">
            <a:extLst>
              <a:ext uri="{FF2B5EF4-FFF2-40B4-BE49-F238E27FC236}">
                <a16:creationId xmlns:a16="http://schemas.microsoft.com/office/drawing/2014/main" id="{2D3591C5-FFA0-02C1-0F39-462DB9E0719E}"/>
              </a:ext>
            </a:extLst>
          </p:cNvPr>
          <p:cNvSpPr/>
          <p:nvPr/>
        </p:nvSpPr>
        <p:spPr>
          <a:xfrm>
            <a:off x="3774610" y="4005961"/>
            <a:ext cx="980156" cy="36212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심사</a:t>
            </a:r>
            <a:r>
              <a:rPr lang="en-US" altLang="ko-KR" sz="900" b="1" dirty="0">
                <a:solidFill>
                  <a:srgbClr val="002060"/>
                </a:solidFill>
              </a:rPr>
              <a:t>(</a:t>
            </a:r>
            <a:r>
              <a:rPr lang="ko-KR" altLang="en-US" sz="900" b="1" dirty="0">
                <a:solidFill>
                  <a:srgbClr val="002060"/>
                </a:solidFill>
              </a:rPr>
              <a:t>발표심사</a:t>
            </a:r>
            <a:r>
              <a:rPr lang="en-US" altLang="ko-KR" sz="900" b="1" dirty="0">
                <a:solidFill>
                  <a:srgbClr val="002060"/>
                </a:solidFill>
              </a:rPr>
              <a:t>)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9BAD72C8-4687-9C78-08AA-C85E208A2D80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3612244" y="4187023"/>
            <a:ext cx="162366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모서리가 둥근 직사각형 33">
            <a:extLst>
              <a:ext uri="{FF2B5EF4-FFF2-40B4-BE49-F238E27FC236}">
                <a16:creationId xmlns:a16="http://schemas.microsoft.com/office/drawing/2014/main" id="{512DD3A4-B05D-41F9-ADBF-76078D4FB57B}"/>
              </a:ext>
            </a:extLst>
          </p:cNvPr>
          <p:cNvSpPr/>
          <p:nvPr/>
        </p:nvSpPr>
        <p:spPr>
          <a:xfrm>
            <a:off x="2661859" y="1532261"/>
            <a:ext cx="980156" cy="36212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en-US" altLang="ko-KR" sz="900" b="1" dirty="0">
                <a:solidFill>
                  <a:srgbClr val="002060"/>
                </a:solidFill>
              </a:rPr>
              <a:t>(</a:t>
            </a:r>
            <a:r>
              <a:rPr lang="ko-KR" altLang="en-US" sz="900" b="1" dirty="0">
                <a:solidFill>
                  <a:srgbClr val="002060"/>
                </a:solidFill>
              </a:rPr>
              <a:t>필요 시</a:t>
            </a:r>
            <a:r>
              <a:rPr lang="en-US" altLang="ko-KR" sz="900" b="1" dirty="0">
                <a:solidFill>
                  <a:srgbClr val="002060"/>
                </a:solidFill>
              </a:rPr>
              <a:t>) </a:t>
            </a:r>
          </a:p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현장점검</a:t>
            </a:r>
            <a:endParaRPr lang="en-US" altLang="ko-KR" sz="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4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2.1 </a:t>
            </a:r>
            <a:r>
              <a:rPr lang="ko-KR" altLang="en-US" sz="1400" b="1" spc="-50" dirty="0">
                <a:solidFill>
                  <a:schemeClr val="bg1"/>
                </a:solidFill>
              </a:rPr>
              <a:t>사업신청절차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graphicFrame>
        <p:nvGraphicFramePr>
          <p:cNvPr id="3" name="표 32">
            <a:extLst>
              <a:ext uri="{FF2B5EF4-FFF2-40B4-BE49-F238E27FC236}">
                <a16:creationId xmlns:a16="http://schemas.microsoft.com/office/drawing/2014/main" id="{BF56999E-C507-A198-9D6B-AC34698BA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85861"/>
              </p:ext>
            </p:extLst>
          </p:nvPr>
        </p:nvGraphicFramePr>
        <p:xfrm>
          <a:off x="389648" y="1515014"/>
          <a:ext cx="10913090" cy="4264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624">
                  <a:extLst>
                    <a:ext uri="{9D8B030D-6E8A-4147-A177-3AD203B41FA5}">
                      <a16:colId xmlns:a16="http://schemas.microsoft.com/office/drawing/2014/main" val="4250402757"/>
                    </a:ext>
                  </a:extLst>
                </a:gridCol>
                <a:gridCol w="3294185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  <a:gridCol w="1577797">
                  <a:extLst>
                    <a:ext uri="{9D8B030D-6E8A-4147-A177-3AD203B41FA5}">
                      <a16:colId xmlns:a16="http://schemas.microsoft.com/office/drawing/2014/main" val="533779574"/>
                    </a:ext>
                  </a:extLst>
                </a:gridCol>
                <a:gridCol w="1247313">
                  <a:extLst>
                    <a:ext uri="{9D8B030D-6E8A-4147-A177-3AD203B41FA5}">
                      <a16:colId xmlns:a16="http://schemas.microsoft.com/office/drawing/2014/main" val="1285397296"/>
                    </a:ext>
                  </a:extLst>
                </a:gridCol>
                <a:gridCol w="1503171">
                  <a:extLst>
                    <a:ext uri="{9D8B030D-6E8A-4147-A177-3AD203B41FA5}">
                      <a16:colId xmlns:a16="http://schemas.microsoft.com/office/drawing/2014/main" val="73053526"/>
                    </a:ext>
                  </a:extLst>
                </a:gridCol>
              </a:tblGrid>
              <a:tr h="3167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제출 서류</a:t>
                      </a: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발급 및 작성안내</a:t>
                      </a: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제출방식</a:t>
                      </a: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필수여부</a:t>
                      </a: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비고</a:t>
                      </a: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16790"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사업수행계획서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(DX 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역량 자가진단지 포함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ko-KR" altLang="en-US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36000" marB="36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온라인 제출</a:t>
                      </a:r>
                    </a:p>
                  </a:txBody>
                  <a:tcPr marL="72000" marR="72000" marT="36000" marB="36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온라인 제출</a:t>
                      </a:r>
                    </a:p>
                  </a:txBody>
                  <a:tcPr marL="72000" marR="72000" marT="36000" marB="36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필수</a:t>
                      </a:r>
                    </a:p>
                  </a:txBody>
                  <a:tcPr marL="72000" marR="72000" marT="36000" marB="36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36000" marB="36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16790"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중소기업확인서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sminfo.mss.go.kr(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중소기업현황정보시스템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발급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스캔본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 등록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필수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432575"/>
                  </a:ext>
                </a:extLst>
              </a:tr>
              <a:tr h="316790"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사업자 등록증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2024.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2.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21.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 이후 </a:t>
                      </a:r>
                      <a:r>
                        <a:rPr lang="ko-KR" altLang="en-US" sz="1000" b="0" dirty="0" err="1">
                          <a:solidFill>
                            <a:srgbClr val="002060"/>
                          </a:solidFill>
                        </a:rPr>
                        <a:t>발급분</a:t>
                      </a:r>
                      <a:endParaRPr lang="ko-KR" altLang="en-US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스캔본 등록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필수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988365"/>
                  </a:ext>
                </a:extLst>
              </a:tr>
              <a:tr h="316790"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관광사업등록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·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지정 서류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err="1">
                          <a:solidFill>
                            <a:srgbClr val="002060"/>
                          </a:solidFill>
                        </a:rPr>
                        <a:t>기초지자체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 관광과 발급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스캔본 등록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해당 시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51544"/>
                  </a:ext>
                </a:extLst>
              </a:tr>
              <a:tr h="316790"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채무불이행 여부 확인서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한국평가데이터 신용평가 </a:t>
                      </a:r>
                    </a:p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홈페이지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(www.krating.co.kr)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에서 평가서 발급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스캔본 등록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필수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89240"/>
                  </a:ext>
                </a:extLst>
              </a:tr>
              <a:tr h="32985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법인등기부등본</a:t>
                      </a:r>
                      <a:endParaRPr lang="en-US" altLang="ko-KR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법인인 경우 필수 제출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스캔본 등록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해당 시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753299"/>
                  </a:ext>
                </a:extLst>
              </a:tr>
              <a:tr h="32985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주주명부</a:t>
                      </a:r>
                      <a:endParaRPr lang="en-US" altLang="ko-KR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주식회사인 경우 필수 제출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양식 제공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ko-KR" altLang="en-US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스캔본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 등록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해당 시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868263"/>
                  </a:ext>
                </a:extLst>
              </a:tr>
              <a:tr h="31679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기업</a:t>
                      </a:r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신용</a:t>
                      </a:r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정보 수집동의서</a:t>
                      </a:r>
                      <a:endParaRPr lang="en-US" altLang="ko-KR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양식 제공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스캔본 등록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필수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281462"/>
                  </a:ext>
                </a:extLst>
              </a:tr>
              <a:tr h="31679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개인정보 수집동의서</a:t>
                      </a:r>
                      <a:endParaRPr lang="en-US" altLang="ko-KR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양식 제공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스캔본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 등록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필수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00908"/>
                  </a:ext>
                </a:extLst>
              </a:tr>
              <a:tr h="31679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발표자료</a:t>
                      </a:r>
                      <a:endParaRPr lang="en-US" altLang="ko-KR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err="1">
                          <a:solidFill>
                            <a:srgbClr val="002060"/>
                          </a:solidFill>
                        </a:rPr>
                        <a:t>혁신바우처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 플러스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1000" b="0" dirty="0" err="1">
                          <a:solidFill>
                            <a:srgbClr val="002060"/>
                          </a:solidFill>
                        </a:rPr>
                        <a:t>중형바우처의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 경우 필수 제출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파일 등록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해당 시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157708"/>
                  </a:ext>
                </a:extLst>
              </a:tr>
              <a:tr h="31679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대리인 위임장</a:t>
                      </a:r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재직증명서</a:t>
                      </a:r>
                      <a:endParaRPr lang="en-US" altLang="ko-KR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대리인 위임장은 양식제공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스캔본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등록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해당 시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대표자 외 직원이 </a:t>
                      </a:r>
                      <a:r>
                        <a:rPr kumimoji="0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사업신청할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 경우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909351"/>
                  </a:ext>
                </a:extLst>
              </a:tr>
              <a:tr h="316790"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회사소개서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각 회사 별도 등록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Pdf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 등록 권장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필수</a:t>
                      </a: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234362"/>
                  </a:ext>
                </a:extLst>
              </a:tr>
            </a:tbl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B09524ED-9DF3-192F-0978-3B3A6827A51F}"/>
              </a:ext>
            </a:extLst>
          </p:cNvPr>
          <p:cNvSpPr txBox="1"/>
          <p:nvPr/>
        </p:nvSpPr>
        <p:spPr>
          <a:xfrm>
            <a:off x="300383" y="702850"/>
            <a:ext cx="2472634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en-US" altLang="ko-KR" sz="1400" b="1" spc="-50" dirty="0"/>
              <a:t>2.1.2 </a:t>
            </a:r>
            <a:r>
              <a:rPr lang="ko-KR" altLang="en-US" sz="1400" b="1" spc="-50" dirty="0"/>
              <a:t>사업신청서류 안내</a:t>
            </a:r>
            <a:endParaRPr lang="en-US" altLang="ko-KR" sz="1400" spc="-5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13589A-AE70-A54E-B6EF-71BFB8A09E1A}"/>
              </a:ext>
            </a:extLst>
          </p:cNvPr>
          <p:cNvSpPr txBox="1"/>
          <p:nvPr/>
        </p:nvSpPr>
        <p:spPr>
          <a:xfrm>
            <a:off x="389650" y="1192551"/>
            <a:ext cx="860323" cy="180000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 anchor="ctr">
            <a:noAutofit/>
          </a:bodyPr>
          <a:lstStyle/>
          <a:p>
            <a:pPr marL="144000" indent="-144000" algn="ctr">
              <a:lnSpc>
                <a:spcPct val="150000"/>
              </a:lnSpc>
            </a:pPr>
            <a:r>
              <a:rPr lang="ko-KR" altLang="en-US" sz="1000" b="1" spc="-50" dirty="0">
                <a:solidFill>
                  <a:schemeClr val="bg1"/>
                </a:solidFill>
              </a:rPr>
              <a:t>수혜기업</a:t>
            </a:r>
            <a:endParaRPr lang="en-US" altLang="ko-KR" sz="1000" spc="-50" dirty="0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EE764FA-DA0A-C9CD-8514-B74ADC925CE9}"/>
              </a:ext>
            </a:extLst>
          </p:cNvPr>
          <p:cNvSpPr/>
          <p:nvPr/>
        </p:nvSpPr>
        <p:spPr>
          <a:xfrm>
            <a:off x="389648" y="5782696"/>
            <a:ext cx="8856278" cy="372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02060"/>
                </a:solidFill>
                <a:latin typeface="+mn-ea"/>
                <a:cs typeface="Malgun Gothic Semilight" panose="020B0502040204020203" pitchFamily="50" charset="-127"/>
              </a:rPr>
              <a:t>*</a:t>
            </a:r>
            <a:r>
              <a:rPr lang="ko-KR" altLang="en-US" sz="1100" dirty="0">
                <a:solidFill>
                  <a:srgbClr val="002060"/>
                </a:solidFill>
                <a:latin typeface="+mn-ea"/>
                <a:cs typeface="Malgun Gothic Semilight" panose="020B0502040204020203" pitchFamily="50" charset="-127"/>
              </a:rPr>
              <a:t>스캔본은 </a:t>
            </a:r>
            <a:r>
              <a:rPr lang="en-US" altLang="ko-KR" sz="1100" dirty="0">
                <a:solidFill>
                  <a:srgbClr val="002060"/>
                </a:solidFill>
                <a:latin typeface="+mn-ea"/>
                <a:cs typeface="Malgun Gothic Semilight" panose="020B0502040204020203" pitchFamily="50" charset="-127"/>
              </a:rPr>
              <a:t>pdf </a:t>
            </a:r>
            <a:r>
              <a:rPr lang="ko-KR" altLang="en-US" sz="1100" dirty="0">
                <a:solidFill>
                  <a:srgbClr val="002060"/>
                </a:solidFill>
                <a:latin typeface="+mn-ea"/>
                <a:cs typeface="Malgun Gothic Semilight" panose="020B0502040204020203" pitchFamily="50" charset="-127"/>
              </a:rPr>
              <a:t>파일로 제출 권고</a:t>
            </a:r>
            <a:endParaRPr lang="en-US" altLang="ko-KR" sz="900" dirty="0">
              <a:solidFill>
                <a:srgbClr val="002060"/>
              </a:solidFill>
              <a:latin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387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AD3408EE-9D50-0C1A-2F53-E7BDC469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68" y="1144264"/>
            <a:ext cx="6756526" cy="51999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2.2  </a:t>
            </a:r>
            <a:r>
              <a:rPr lang="ko-KR" altLang="en-US" sz="1400" b="1" spc="-50" dirty="0">
                <a:solidFill>
                  <a:schemeClr val="bg1"/>
                </a:solidFill>
              </a:rPr>
              <a:t>수혜기업 사업신청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D2E74-4CE1-DB2E-2118-AC285D9EA82B}"/>
              </a:ext>
            </a:extLst>
          </p:cNvPr>
          <p:cNvSpPr txBox="1"/>
          <p:nvPr/>
        </p:nvSpPr>
        <p:spPr>
          <a:xfrm>
            <a:off x="1252331" y="657454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사업신청메뉴 </a:t>
            </a:r>
            <a:endParaRPr lang="en-US" altLang="ko-KR" sz="1200" spc="-50" dirty="0"/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B7293068-7A06-DC16-B887-9A114F12B672}"/>
              </a:ext>
            </a:extLst>
          </p:cNvPr>
          <p:cNvSpPr/>
          <p:nvPr/>
        </p:nvSpPr>
        <p:spPr>
          <a:xfrm>
            <a:off x="302771" y="695227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/>
              <a:t>진입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7353D-C621-4F6A-A943-20D9AF761372}"/>
              </a:ext>
            </a:extLst>
          </p:cNvPr>
          <p:cNvSpPr txBox="1"/>
          <p:nvPr/>
        </p:nvSpPr>
        <p:spPr>
          <a:xfrm>
            <a:off x="8400772" y="1160157"/>
            <a:ext cx="3590236" cy="838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메인에서 수혜기업 사업신청메뉴를 통해 신청을 진행합니다</a:t>
            </a:r>
            <a:r>
              <a:rPr lang="en-US" altLang="ko-KR" sz="1100" spc="-50" dirty="0"/>
              <a:t>.</a:t>
            </a:r>
            <a:endParaRPr lang="en-US" altLang="ko-KR" sz="1000" spc="-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F5EC0-69BA-CA07-3759-48E327E06FAD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graphicFrame>
        <p:nvGraphicFramePr>
          <p:cNvPr id="15" name="표 32">
            <a:extLst>
              <a:ext uri="{FF2B5EF4-FFF2-40B4-BE49-F238E27FC236}">
                <a16:creationId xmlns:a16="http://schemas.microsoft.com/office/drawing/2014/main" id="{EA93406A-F6DD-43AF-A9C5-7585DBF1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56667"/>
              </p:ext>
            </p:extLst>
          </p:nvPr>
        </p:nvGraphicFramePr>
        <p:xfrm>
          <a:off x="8400772" y="2130116"/>
          <a:ext cx="359023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사업신청화면으로 이동합니다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사업신청기간이 아닌 경우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안내합니다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사업신청 기간에 신청버튼에 메인 배너 영역에 노출됩니다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701501"/>
                  </a:ext>
                </a:extLst>
              </a:tr>
            </a:tbl>
          </a:graphicData>
        </a:graphic>
      </p:graphicFrame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5BC227A-8A0B-4266-4AF9-78CF14F28F45}"/>
              </a:ext>
            </a:extLst>
          </p:cNvPr>
          <p:cNvSpPr/>
          <p:nvPr/>
        </p:nvSpPr>
        <p:spPr>
          <a:xfrm>
            <a:off x="609328" y="4599353"/>
            <a:ext cx="1452227" cy="837947"/>
          </a:xfrm>
          <a:prstGeom prst="roundRect">
            <a:avLst>
              <a:gd name="adj" fmla="val 11067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C93FF072-3C2A-ED98-C321-6BAA2A04F532}"/>
              </a:ext>
            </a:extLst>
          </p:cNvPr>
          <p:cNvSpPr/>
          <p:nvPr/>
        </p:nvSpPr>
        <p:spPr bwMode="auto">
          <a:xfrm>
            <a:off x="502411" y="4492435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768823E-74C7-4F79-7EBF-A7FFD2EF8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67" y="3284860"/>
            <a:ext cx="2382659" cy="6822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5FCCFA54-9F5D-8062-28BD-59AD4CA26DEB}"/>
              </a:ext>
            </a:extLst>
          </p:cNvPr>
          <p:cNvCxnSpPr>
            <a:cxnSpLocks/>
            <a:stCxn id="12" idx="2"/>
            <a:endCxn id="8" idx="1"/>
          </p:cNvCxnSpPr>
          <p:nvPr/>
        </p:nvCxnSpPr>
        <p:spPr>
          <a:xfrm rot="16200000" flipH="1">
            <a:off x="3468540" y="2372075"/>
            <a:ext cx="1826624" cy="681230"/>
          </a:xfrm>
          <a:prstGeom prst="bentConnector2">
            <a:avLst/>
          </a:prstGeom>
          <a:ln w="19050">
            <a:solidFill>
              <a:srgbClr val="FF66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6F40D984-7070-002E-4AE0-531E58102270}"/>
              </a:ext>
            </a:extLst>
          </p:cNvPr>
          <p:cNvSpPr/>
          <p:nvPr/>
        </p:nvSpPr>
        <p:spPr>
          <a:xfrm>
            <a:off x="3414741" y="1563015"/>
            <a:ext cx="1252992" cy="236363"/>
          </a:xfrm>
          <a:prstGeom prst="roundRect">
            <a:avLst>
              <a:gd name="adj" fmla="val 11067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C6449C9-1724-55F0-77F2-3BDFE452C44A}"/>
              </a:ext>
            </a:extLst>
          </p:cNvPr>
          <p:cNvSpPr/>
          <p:nvPr/>
        </p:nvSpPr>
        <p:spPr bwMode="auto">
          <a:xfrm>
            <a:off x="3307823" y="1540439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B762266-CAD3-F853-459F-6FF55B03063D}"/>
              </a:ext>
            </a:extLst>
          </p:cNvPr>
          <p:cNvSpPr/>
          <p:nvPr/>
        </p:nvSpPr>
        <p:spPr bwMode="auto">
          <a:xfrm>
            <a:off x="4615549" y="3222331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7181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2.2  </a:t>
            </a:r>
            <a:r>
              <a:rPr lang="ko-KR" altLang="en-US" sz="1400" b="1" spc="-50" dirty="0">
                <a:solidFill>
                  <a:schemeClr val="bg1"/>
                </a:solidFill>
              </a:rPr>
              <a:t>수혜기업 사업신청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D2E74-4CE1-DB2E-2118-AC285D9EA82B}"/>
              </a:ext>
            </a:extLst>
          </p:cNvPr>
          <p:cNvSpPr txBox="1"/>
          <p:nvPr/>
        </p:nvSpPr>
        <p:spPr>
          <a:xfrm>
            <a:off x="1252331" y="657454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사업자번호 조회</a:t>
            </a:r>
            <a:endParaRPr lang="en-US" altLang="ko-KR" sz="1200" spc="-50" dirty="0"/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B7293068-7A06-DC16-B887-9A114F12B672}"/>
              </a:ext>
            </a:extLst>
          </p:cNvPr>
          <p:cNvSpPr/>
          <p:nvPr/>
        </p:nvSpPr>
        <p:spPr>
          <a:xfrm>
            <a:off x="302771" y="695227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단계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7353D-C621-4F6A-A943-20D9AF761372}"/>
              </a:ext>
            </a:extLst>
          </p:cNvPr>
          <p:cNvSpPr txBox="1"/>
          <p:nvPr/>
        </p:nvSpPr>
        <p:spPr>
          <a:xfrm>
            <a:off x="8400772" y="1160157"/>
            <a:ext cx="3590236" cy="5847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동일 사업자번호로 중복신청을 제한합니다</a:t>
            </a:r>
            <a:r>
              <a:rPr lang="en-US" altLang="ko-KR" sz="1100" spc="-50" dirty="0"/>
              <a:t>. </a:t>
            </a:r>
            <a:endParaRPr lang="en-US" altLang="ko-KR" sz="1000" spc="-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F5EC0-69BA-CA07-3759-48E327E06FAD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graphicFrame>
        <p:nvGraphicFramePr>
          <p:cNvPr id="15" name="표 32">
            <a:extLst>
              <a:ext uri="{FF2B5EF4-FFF2-40B4-BE49-F238E27FC236}">
                <a16:creationId xmlns:a16="http://schemas.microsoft.com/office/drawing/2014/main" id="{EA93406A-F6DD-43AF-A9C5-7585DBF1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00244"/>
              </p:ext>
            </p:extLst>
          </p:nvPr>
        </p:nvGraphicFramePr>
        <p:xfrm>
          <a:off x="8400772" y="1876200"/>
          <a:ext cx="3590236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신청하는 기업의 사업자 번호를 입력하세요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해당 사업자 번호의 중복여부를 확인합니다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algn="l" latinLnBrk="1"/>
                      <a:endParaRPr lang="en-US" altLang="ko-KR" sz="900" dirty="0">
                        <a:solidFill>
                          <a:srgbClr val="002060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*[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참고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] 1.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 관광기업 </a:t>
                      </a:r>
                      <a:r>
                        <a:rPr lang="ko-KR" altLang="en-US" sz="900" dirty="0" err="1">
                          <a:solidFill>
                            <a:srgbClr val="002060"/>
                          </a:solidFill>
                        </a:rPr>
                        <a:t>혁신바우처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 지원사업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2.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여행업계 디지털 전환 지원 사업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스마트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MICE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활성화 사업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개 사업을 통틀어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회 이상 지원 받은 기업은 신청 불가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E2477EAE-7C28-42D9-9893-1C738ECC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7452" r="8394" b="15396"/>
          <a:stretch/>
        </p:blipFill>
        <p:spPr>
          <a:xfrm>
            <a:off x="302771" y="1235291"/>
            <a:ext cx="5419299" cy="54434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FCBA30F-02F1-4E06-9BBC-03290B2A5D7F}"/>
              </a:ext>
            </a:extLst>
          </p:cNvPr>
          <p:cNvSpPr/>
          <p:nvPr/>
        </p:nvSpPr>
        <p:spPr>
          <a:xfrm>
            <a:off x="2090669" y="5899161"/>
            <a:ext cx="3054794" cy="213835"/>
          </a:xfrm>
          <a:prstGeom prst="roundRect">
            <a:avLst>
              <a:gd name="adj" fmla="val 11067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D7363B4-AE36-45F6-ADEA-9E35F92125A4}"/>
              </a:ext>
            </a:extLst>
          </p:cNvPr>
          <p:cNvSpPr/>
          <p:nvPr/>
        </p:nvSpPr>
        <p:spPr bwMode="auto">
          <a:xfrm>
            <a:off x="2019887" y="5770167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E87524B-B82F-45F4-BE65-6A51B0F1A1F3}"/>
              </a:ext>
            </a:extLst>
          </p:cNvPr>
          <p:cNvSpPr/>
          <p:nvPr/>
        </p:nvSpPr>
        <p:spPr bwMode="auto">
          <a:xfrm>
            <a:off x="2019887" y="620310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1EF74CD8-7169-428F-9581-E3905DC99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05" y="1836208"/>
            <a:ext cx="3746694" cy="34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6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4BB60CAA-4F32-D8E7-6D5D-F9C3524D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82" y="1261393"/>
            <a:ext cx="7107460" cy="471605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ADB3085-1A69-F398-3465-3EA8834D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6" y="1223620"/>
            <a:ext cx="7107460" cy="4753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2.2 </a:t>
            </a:r>
            <a:r>
              <a:rPr lang="ko-KR" altLang="en-US" sz="1400" b="1" spc="-50" dirty="0">
                <a:solidFill>
                  <a:schemeClr val="bg1"/>
                </a:solidFill>
              </a:rPr>
              <a:t>수혜기업 사업신청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D2E74-4CE1-DB2E-2118-AC285D9EA82B}"/>
              </a:ext>
            </a:extLst>
          </p:cNvPr>
          <p:cNvSpPr txBox="1"/>
          <p:nvPr/>
        </p:nvSpPr>
        <p:spPr>
          <a:xfrm>
            <a:off x="1242392" y="688592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신청서 작성</a:t>
            </a:r>
            <a:endParaRPr lang="en-US" altLang="ko-KR" sz="1200" spc="-50" dirty="0"/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B7293068-7A06-DC16-B887-9A114F12B672}"/>
              </a:ext>
            </a:extLst>
          </p:cNvPr>
          <p:cNvSpPr/>
          <p:nvPr/>
        </p:nvSpPr>
        <p:spPr>
          <a:xfrm>
            <a:off x="292832" y="726365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/>
              <a:t>2</a:t>
            </a:r>
            <a:r>
              <a:rPr lang="ko-KR" altLang="en-US" sz="1200" b="1" dirty="0"/>
              <a:t>단계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7353D-C621-4F6A-A943-20D9AF761372}"/>
              </a:ext>
            </a:extLst>
          </p:cNvPr>
          <p:cNvSpPr txBox="1"/>
          <p:nvPr/>
        </p:nvSpPr>
        <p:spPr>
          <a:xfrm>
            <a:off x="8400772" y="1160157"/>
            <a:ext cx="3590236" cy="5847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수정불가항목의 변경은 관리자에게 문의하세요</a:t>
            </a:r>
            <a:endParaRPr lang="en-US" altLang="ko-KR" sz="1000" spc="-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F5EC0-69BA-CA07-3759-48E327E06FAD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graphicFrame>
        <p:nvGraphicFramePr>
          <p:cNvPr id="15" name="표 32">
            <a:extLst>
              <a:ext uri="{FF2B5EF4-FFF2-40B4-BE49-F238E27FC236}">
                <a16:creationId xmlns:a16="http://schemas.microsoft.com/office/drawing/2014/main" id="{EA93406A-F6DD-43AF-A9C5-7585DBF1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91108"/>
              </p:ext>
            </p:extLst>
          </p:nvPr>
        </p:nvGraphicFramePr>
        <p:xfrm>
          <a:off x="8400772" y="1876200"/>
          <a:ext cx="3590236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기업의 기본정보를 입력합니다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수정불가 항목으로 입력에 유의해주세요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9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err="1">
                          <a:solidFill>
                            <a:srgbClr val="002060"/>
                          </a:solidFill>
                        </a:rPr>
                        <a:t>직전년도의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 매출액을 기재해주세요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err="1">
                          <a:solidFill>
                            <a:srgbClr val="002060"/>
                          </a:solidFill>
                        </a:rPr>
                        <a:t>마감전날부터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 신청마감 시간을 안내합니다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br>
                        <a:rPr lang="en-US" altLang="ko-KR" sz="900" dirty="0">
                          <a:solidFill>
                            <a:srgbClr val="002060"/>
                          </a:solidFill>
                        </a:rPr>
                      </a:b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해당 시간이 지나면 제출이 불가합니다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695370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EFC8C3C2-0080-5D03-018B-23C54518D5CE}"/>
              </a:ext>
            </a:extLst>
          </p:cNvPr>
          <p:cNvSpPr/>
          <p:nvPr/>
        </p:nvSpPr>
        <p:spPr>
          <a:xfrm>
            <a:off x="344237" y="5961928"/>
            <a:ext cx="7107461" cy="32575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>
                <a:solidFill>
                  <a:schemeClr val="tx1"/>
                </a:solidFill>
              </a:rPr>
              <a:t>다음페이지 계속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1574DB34-7DE9-02B8-E8E9-A728F1E74700}"/>
              </a:ext>
            </a:extLst>
          </p:cNvPr>
          <p:cNvSpPr/>
          <p:nvPr/>
        </p:nvSpPr>
        <p:spPr>
          <a:xfrm>
            <a:off x="1518037" y="2088807"/>
            <a:ext cx="3983584" cy="3250520"/>
          </a:xfrm>
          <a:prstGeom prst="roundRect">
            <a:avLst>
              <a:gd name="adj" fmla="val 3600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A94BEFC-D750-0E1B-6E78-DD5015A1233B}"/>
              </a:ext>
            </a:extLst>
          </p:cNvPr>
          <p:cNvSpPr/>
          <p:nvPr/>
        </p:nvSpPr>
        <p:spPr bwMode="auto">
          <a:xfrm>
            <a:off x="1461520" y="1981889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BB5ADB4-F73E-7E81-443F-70C866025C65}"/>
              </a:ext>
            </a:extLst>
          </p:cNvPr>
          <p:cNvSpPr/>
          <p:nvPr/>
        </p:nvSpPr>
        <p:spPr>
          <a:xfrm>
            <a:off x="6450697" y="2509786"/>
            <a:ext cx="578069" cy="213833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0B0E808-40D2-A87C-8FCD-7ED48EDA1B1D}"/>
              </a:ext>
            </a:extLst>
          </p:cNvPr>
          <p:cNvSpPr/>
          <p:nvPr/>
        </p:nvSpPr>
        <p:spPr bwMode="auto">
          <a:xfrm>
            <a:off x="6343779" y="2432785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AF6868B-0FA6-E92F-EEC1-2A322E348A8E}"/>
              </a:ext>
            </a:extLst>
          </p:cNvPr>
          <p:cNvSpPr/>
          <p:nvPr/>
        </p:nvSpPr>
        <p:spPr>
          <a:xfrm>
            <a:off x="1568437" y="5573119"/>
            <a:ext cx="1215500" cy="281905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E29420C-A8F1-6D39-329C-703A1F43BDEE}"/>
              </a:ext>
            </a:extLst>
          </p:cNvPr>
          <p:cNvSpPr/>
          <p:nvPr/>
        </p:nvSpPr>
        <p:spPr bwMode="auto">
          <a:xfrm>
            <a:off x="1461520" y="5538830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7C89350-6715-A172-D685-9DCF2E34E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5" t="29513" r="39279" b="61136"/>
          <a:stretch/>
        </p:blipFill>
        <p:spPr>
          <a:xfrm>
            <a:off x="574899" y="1462754"/>
            <a:ext cx="1824644" cy="248974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A166692-F27F-C548-AF4D-BC4A62C2777C}"/>
              </a:ext>
            </a:extLst>
          </p:cNvPr>
          <p:cNvSpPr/>
          <p:nvPr/>
        </p:nvSpPr>
        <p:spPr>
          <a:xfrm>
            <a:off x="573373" y="1445194"/>
            <a:ext cx="1776294" cy="302912"/>
          </a:xfrm>
          <a:prstGeom prst="roundRect">
            <a:avLst>
              <a:gd name="adj" fmla="val 14577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5D8EFC1-EF9F-8EF2-F05C-1AB8B602A6C2}"/>
              </a:ext>
            </a:extLst>
          </p:cNvPr>
          <p:cNvSpPr/>
          <p:nvPr/>
        </p:nvSpPr>
        <p:spPr bwMode="auto">
          <a:xfrm>
            <a:off x="462465" y="1347057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001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7B66E70A-AB62-C156-A252-3CA19D30E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차례</a:t>
            </a:r>
          </a:p>
        </p:txBody>
      </p:sp>
      <p:graphicFrame>
        <p:nvGraphicFramePr>
          <p:cNvPr id="2" name="표 32">
            <a:extLst>
              <a:ext uri="{FF2B5EF4-FFF2-40B4-BE49-F238E27FC236}">
                <a16:creationId xmlns:a16="http://schemas.microsoft.com/office/drawing/2014/main" id="{DE5448DD-4A13-4C56-647E-7F3BB74E0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75485"/>
              </p:ext>
            </p:extLst>
          </p:nvPr>
        </p:nvGraphicFramePr>
        <p:xfrm>
          <a:off x="407504" y="948161"/>
          <a:ext cx="4937494" cy="363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152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459637">
                  <a:extLst>
                    <a:ext uri="{9D8B030D-6E8A-4147-A177-3AD203B41FA5}">
                      <a16:colId xmlns:a16="http://schemas.microsoft.com/office/drawing/2014/main" val="1254557433"/>
                    </a:ext>
                  </a:extLst>
                </a:gridCol>
                <a:gridCol w="810705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330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순서</a:t>
                      </a:r>
                    </a:p>
                  </a:txBody>
                  <a:tcPr marL="72000" marR="72000" marT="36000" marB="36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구분</a:t>
                      </a:r>
                    </a:p>
                  </a:txBody>
                  <a:tcPr marL="72000" marR="72000" marT="36000" marB="36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페이지</a:t>
                      </a:r>
                    </a:p>
                  </a:txBody>
                  <a:tcPr marL="72000" marR="72000" marT="36000" marB="36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</a:rPr>
                        <a:t>회원가입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</a:rPr>
                        <a:t>공통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>
                          <a:solidFill>
                            <a:srgbClr val="002060"/>
                          </a:solidFill>
                        </a:rPr>
                        <a:t>1-1. </a:t>
                      </a:r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회원정책 및 권한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91579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>
                          <a:solidFill>
                            <a:srgbClr val="002060"/>
                          </a:solidFill>
                        </a:rPr>
                        <a:t>1-2. </a:t>
                      </a:r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회원가입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589635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002060"/>
                          </a:solidFill>
                        </a:rPr>
                        <a:t>1-3. </a:t>
                      </a:r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로그인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164665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002060"/>
                          </a:solidFill>
                        </a:rPr>
                        <a:t>1-4. </a:t>
                      </a:r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회원정보 수정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487122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002060"/>
                          </a:solidFill>
                        </a:rPr>
                        <a:t>1-5. </a:t>
                      </a:r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기업정보 수정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30751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002060"/>
                          </a:solidFill>
                        </a:rPr>
                        <a:t>1-6 </a:t>
                      </a:r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회원탈퇴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460335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</a:rPr>
                        <a:t>사업신청하기</a:t>
                      </a:r>
                    </a:p>
                  </a:txBody>
                  <a:tcPr marL="72000" marR="72000" marT="0" marB="0" anchor="ctr"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89240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>
                          <a:solidFill>
                            <a:srgbClr val="002060"/>
                          </a:solidFill>
                        </a:rPr>
                        <a:t>2-1. </a:t>
                      </a:r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사업신청 절차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860463"/>
                  </a:ext>
                </a:extLst>
              </a:tr>
              <a:tr h="33074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>
                          <a:solidFill>
                            <a:srgbClr val="002060"/>
                          </a:solidFill>
                        </a:rPr>
                        <a:t>2-2. </a:t>
                      </a:r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수혜기업 사업신청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38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78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4F680BF8-C89A-F7E6-DC0B-6F39516F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2" y="1395911"/>
            <a:ext cx="6296811" cy="50851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2.2 </a:t>
            </a:r>
            <a:r>
              <a:rPr lang="ko-KR" altLang="en-US" sz="1400" b="1" spc="-50" dirty="0">
                <a:solidFill>
                  <a:schemeClr val="bg1"/>
                </a:solidFill>
              </a:rPr>
              <a:t>수혜기업 사업신청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D2E74-4CE1-DB2E-2118-AC285D9EA82B}"/>
              </a:ext>
            </a:extLst>
          </p:cNvPr>
          <p:cNvSpPr txBox="1"/>
          <p:nvPr/>
        </p:nvSpPr>
        <p:spPr>
          <a:xfrm>
            <a:off x="1242392" y="688592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신청서 작성</a:t>
            </a:r>
            <a:endParaRPr lang="en-US" altLang="ko-KR" sz="1200" spc="-50" dirty="0"/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B7293068-7A06-DC16-B887-9A114F12B672}"/>
              </a:ext>
            </a:extLst>
          </p:cNvPr>
          <p:cNvSpPr/>
          <p:nvPr/>
        </p:nvSpPr>
        <p:spPr>
          <a:xfrm>
            <a:off x="292832" y="726365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/>
              <a:t>2</a:t>
            </a:r>
            <a:r>
              <a:rPr lang="ko-KR" altLang="en-US" sz="1200" b="1" dirty="0"/>
              <a:t>단계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F5EC0-69BA-CA07-3759-48E327E06FAD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graphicFrame>
        <p:nvGraphicFramePr>
          <p:cNvPr id="15" name="표 32">
            <a:extLst>
              <a:ext uri="{FF2B5EF4-FFF2-40B4-BE49-F238E27FC236}">
                <a16:creationId xmlns:a16="http://schemas.microsoft.com/office/drawing/2014/main" id="{EA93406A-F6DD-43AF-A9C5-7585DBF1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48409"/>
              </p:ext>
            </p:extLst>
          </p:nvPr>
        </p:nvGraphicFramePr>
        <p:xfrm>
          <a:off x="8390833" y="1160157"/>
          <a:ext cx="3590236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실무책임자 정보를 입력하세요</a:t>
                      </a:r>
                      <a:br>
                        <a:rPr lang="en-US" altLang="ko-KR" sz="9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*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지원사업의 공지사항이 통보되므로 정확히 기재바랍니다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기업소개를 공백포함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50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자 이내로 작성해주세요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9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바우처 활용계획을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100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자 이내로 입력해주세요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핵심요구사항을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100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자 이내로 입력해주세요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748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EFC8C3C2-0080-5D03-018B-23C54518D5CE}"/>
              </a:ext>
            </a:extLst>
          </p:cNvPr>
          <p:cNvSpPr/>
          <p:nvPr/>
        </p:nvSpPr>
        <p:spPr>
          <a:xfrm>
            <a:off x="292832" y="6513135"/>
            <a:ext cx="6296812" cy="24371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>
                <a:solidFill>
                  <a:schemeClr val="tx1"/>
                </a:solidFill>
              </a:rPr>
              <a:t>다음페이지 계속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DF3AE9D-98C9-5197-25DF-994D2F978BAB}"/>
              </a:ext>
            </a:extLst>
          </p:cNvPr>
          <p:cNvSpPr/>
          <p:nvPr/>
        </p:nvSpPr>
        <p:spPr>
          <a:xfrm>
            <a:off x="292832" y="1160157"/>
            <a:ext cx="6296812" cy="24371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앞페이지 계속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15D65AD-FEC6-D615-8406-BE8F411744A4}"/>
              </a:ext>
            </a:extLst>
          </p:cNvPr>
          <p:cNvSpPr/>
          <p:nvPr/>
        </p:nvSpPr>
        <p:spPr>
          <a:xfrm>
            <a:off x="1386104" y="1597631"/>
            <a:ext cx="2884237" cy="1793662"/>
          </a:xfrm>
          <a:prstGeom prst="roundRect">
            <a:avLst>
              <a:gd name="adj" fmla="val 3600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102E9A47-A299-C80A-BAD1-AFC31B9E4237}"/>
              </a:ext>
            </a:extLst>
          </p:cNvPr>
          <p:cNvSpPr/>
          <p:nvPr/>
        </p:nvSpPr>
        <p:spPr bwMode="auto">
          <a:xfrm>
            <a:off x="1304850" y="1517589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B50E6F11-E14B-7D88-5AB6-9F052CD7EEBF}"/>
              </a:ext>
            </a:extLst>
          </p:cNvPr>
          <p:cNvSpPr/>
          <p:nvPr/>
        </p:nvSpPr>
        <p:spPr>
          <a:xfrm>
            <a:off x="379074" y="3672831"/>
            <a:ext cx="5716926" cy="762267"/>
          </a:xfrm>
          <a:prstGeom prst="roundRect">
            <a:avLst>
              <a:gd name="adj" fmla="val 9783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191E938-4A66-4B93-ECB6-E256609416B6}"/>
              </a:ext>
            </a:extLst>
          </p:cNvPr>
          <p:cNvSpPr/>
          <p:nvPr/>
        </p:nvSpPr>
        <p:spPr>
          <a:xfrm>
            <a:off x="368315" y="4697459"/>
            <a:ext cx="5716926" cy="762267"/>
          </a:xfrm>
          <a:prstGeom prst="roundRect">
            <a:avLst>
              <a:gd name="adj" fmla="val 9783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9E0A68A-DEEC-BCE5-A0C6-B78BE2779CB9}"/>
              </a:ext>
            </a:extLst>
          </p:cNvPr>
          <p:cNvSpPr/>
          <p:nvPr/>
        </p:nvSpPr>
        <p:spPr bwMode="auto">
          <a:xfrm>
            <a:off x="272157" y="3628014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550B9BB-DC87-0C1E-FABD-21E178C85E15}"/>
              </a:ext>
            </a:extLst>
          </p:cNvPr>
          <p:cNvSpPr/>
          <p:nvPr/>
        </p:nvSpPr>
        <p:spPr bwMode="auto">
          <a:xfrm>
            <a:off x="261398" y="465264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2943220-922D-0C12-2694-924E52CC6DA1}"/>
              </a:ext>
            </a:extLst>
          </p:cNvPr>
          <p:cNvSpPr/>
          <p:nvPr/>
        </p:nvSpPr>
        <p:spPr>
          <a:xfrm>
            <a:off x="400071" y="5745383"/>
            <a:ext cx="5685170" cy="664498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0A5B71E-646A-05B7-FE73-3F6DBCB120FF}"/>
              </a:ext>
            </a:extLst>
          </p:cNvPr>
          <p:cNvSpPr/>
          <p:nvPr/>
        </p:nvSpPr>
        <p:spPr bwMode="auto">
          <a:xfrm>
            <a:off x="293154" y="5672501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1663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EF34ACF0-AD5B-EA33-34ED-05FBCE5B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1" y="1402644"/>
            <a:ext cx="6113782" cy="513241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5B042DB-C378-B653-1F93-2A51F0FB6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37" y="1402644"/>
            <a:ext cx="6113782" cy="50948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2.2 </a:t>
            </a:r>
            <a:r>
              <a:rPr lang="ko-KR" altLang="en-US" sz="1400" b="1" spc="-50" dirty="0">
                <a:solidFill>
                  <a:schemeClr val="bg1"/>
                </a:solidFill>
              </a:rPr>
              <a:t>수혜기업 사업신청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D2E74-4CE1-DB2E-2118-AC285D9EA82B}"/>
              </a:ext>
            </a:extLst>
          </p:cNvPr>
          <p:cNvSpPr txBox="1"/>
          <p:nvPr/>
        </p:nvSpPr>
        <p:spPr>
          <a:xfrm>
            <a:off x="1242392" y="688592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신청서 작성</a:t>
            </a:r>
            <a:endParaRPr lang="en-US" altLang="ko-KR" sz="1200" spc="-50" dirty="0"/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B7293068-7A06-DC16-B887-9A114F12B672}"/>
              </a:ext>
            </a:extLst>
          </p:cNvPr>
          <p:cNvSpPr/>
          <p:nvPr/>
        </p:nvSpPr>
        <p:spPr>
          <a:xfrm>
            <a:off x="292832" y="726365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/>
              <a:t>2</a:t>
            </a:r>
            <a:r>
              <a:rPr lang="ko-KR" altLang="en-US" sz="1200" b="1" dirty="0"/>
              <a:t>단계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F5EC0-69BA-CA07-3759-48E327E06FAD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graphicFrame>
        <p:nvGraphicFramePr>
          <p:cNvPr id="15" name="표 32">
            <a:extLst>
              <a:ext uri="{FF2B5EF4-FFF2-40B4-BE49-F238E27FC236}">
                <a16:creationId xmlns:a16="http://schemas.microsoft.com/office/drawing/2014/main" id="{EA93406A-F6DD-43AF-A9C5-7585DBF1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87186"/>
              </p:ext>
            </p:extLst>
          </p:nvPr>
        </p:nvGraphicFramePr>
        <p:xfrm>
          <a:off x="8400772" y="2398171"/>
          <a:ext cx="3590236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바우처 유형을 선택합니다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 (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중복선택 불가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신청 서비스 선택은 상기 선택한 바우처 유형에 따라 상이합니다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algn="l" latinLnBrk="1"/>
                      <a:endParaRPr lang="en-US" altLang="ko-KR" sz="900" dirty="0">
                        <a:solidFill>
                          <a:srgbClr val="002060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*</a:t>
                      </a:r>
                      <a:r>
                        <a:rPr lang="ko-KR" altLang="en-US" sz="900" dirty="0" err="1">
                          <a:solidFill>
                            <a:srgbClr val="002060"/>
                          </a:solidFill>
                        </a:rPr>
                        <a:t>혁신바우처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 플러스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: 2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개 대분류 내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1~3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개 소분류 선택</a:t>
                      </a:r>
                      <a:endParaRPr lang="en-US" altLang="ko-KR" sz="900" dirty="0">
                        <a:solidFill>
                          <a:srgbClr val="002060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*</a:t>
                      </a:r>
                      <a:r>
                        <a:rPr lang="ko-KR" altLang="en-US" sz="900" dirty="0" err="1">
                          <a:solidFill>
                            <a:srgbClr val="002060"/>
                          </a:solidFill>
                        </a:rPr>
                        <a:t>중형바우처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디지털 전환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), </a:t>
                      </a:r>
                      <a:r>
                        <a:rPr lang="ko-KR" altLang="en-US" sz="900" dirty="0" err="1">
                          <a:solidFill>
                            <a:srgbClr val="002060"/>
                          </a:solidFill>
                        </a:rPr>
                        <a:t>소형바우처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디지털 전환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):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디지털 전환 대분류 내 소분류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1~3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개 선택 가능</a:t>
                      </a:r>
                      <a:endParaRPr lang="en-US" altLang="ko-KR" sz="900" dirty="0">
                        <a:solidFill>
                          <a:srgbClr val="002060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*</a:t>
                      </a:r>
                      <a:r>
                        <a:rPr lang="ko-KR" altLang="en-US" sz="900" dirty="0" err="1">
                          <a:solidFill>
                            <a:srgbClr val="002060"/>
                          </a:solidFill>
                        </a:rPr>
                        <a:t>소형바우처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마케팅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):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디지털마케팅 소분류 단일 선택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91579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EFC8C3C2-0080-5D03-018B-23C54518D5CE}"/>
              </a:ext>
            </a:extLst>
          </p:cNvPr>
          <p:cNvSpPr/>
          <p:nvPr/>
        </p:nvSpPr>
        <p:spPr>
          <a:xfrm>
            <a:off x="292831" y="6510131"/>
            <a:ext cx="6157845" cy="24241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>
                <a:solidFill>
                  <a:schemeClr val="tx1"/>
                </a:solidFill>
              </a:rPr>
              <a:t>다음페이지 계속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DF3AE9D-98C9-5197-25DF-994D2F978BAB}"/>
              </a:ext>
            </a:extLst>
          </p:cNvPr>
          <p:cNvSpPr/>
          <p:nvPr/>
        </p:nvSpPr>
        <p:spPr>
          <a:xfrm>
            <a:off x="292831" y="1160156"/>
            <a:ext cx="6157845" cy="21295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앞페이지 계속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3005BC8-5E02-0C84-5582-D720543E5DD5}"/>
              </a:ext>
            </a:extLst>
          </p:cNvPr>
          <p:cNvSpPr/>
          <p:nvPr/>
        </p:nvSpPr>
        <p:spPr>
          <a:xfrm>
            <a:off x="1395171" y="1688962"/>
            <a:ext cx="4865780" cy="263052"/>
          </a:xfrm>
          <a:prstGeom prst="roundRect">
            <a:avLst>
              <a:gd name="adj" fmla="val 17519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F92FFBE4-0A0D-E5E4-A089-3854CF4119BC}"/>
              </a:ext>
            </a:extLst>
          </p:cNvPr>
          <p:cNvSpPr/>
          <p:nvPr/>
        </p:nvSpPr>
        <p:spPr bwMode="auto">
          <a:xfrm>
            <a:off x="1288253" y="1589269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34FFD-E2E9-282D-98A9-DA5DA0F1C824}"/>
              </a:ext>
            </a:extLst>
          </p:cNvPr>
          <p:cNvSpPr txBox="1"/>
          <p:nvPr/>
        </p:nvSpPr>
        <p:spPr>
          <a:xfrm>
            <a:off x="8400772" y="1160157"/>
            <a:ext cx="3590236" cy="10925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신청서비스 분야는 바우처 유형별로 신청가능한 분야가 다릅니다</a:t>
            </a:r>
            <a:r>
              <a:rPr lang="en-US" altLang="ko-KR" sz="1100" spc="-50" dirty="0"/>
              <a:t>.  </a:t>
            </a:r>
            <a:r>
              <a:rPr lang="ko-KR" altLang="en-US" sz="1100" spc="-50" dirty="0"/>
              <a:t>사업공고에 안내된 바우처 유형과 서비스 메뉴판을 확인 후</a:t>
            </a:r>
            <a:r>
              <a:rPr lang="en-US" altLang="ko-KR" sz="1100" spc="-50" dirty="0"/>
              <a:t>, </a:t>
            </a:r>
            <a:r>
              <a:rPr lang="ko-KR" altLang="en-US" sz="1100" spc="-50" dirty="0"/>
              <a:t>신청해야 합니다</a:t>
            </a:r>
            <a:r>
              <a:rPr lang="en-US" altLang="ko-KR" sz="1100" spc="-50" dirty="0"/>
              <a:t>.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9C62FDC-07FD-A854-8939-D2DBD89275D9}"/>
              </a:ext>
            </a:extLst>
          </p:cNvPr>
          <p:cNvSpPr/>
          <p:nvPr/>
        </p:nvSpPr>
        <p:spPr>
          <a:xfrm>
            <a:off x="398784" y="2657882"/>
            <a:ext cx="6007829" cy="3822718"/>
          </a:xfrm>
          <a:prstGeom prst="roundRect">
            <a:avLst>
              <a:gd name="adj" fmla="val 3915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6C01084-BC98-B55D-E8A5-9530B56232FE}"/>
              </a:ext>
            </a:extLst>
          </p:cNvPr>
          <p:cNvSpPr/>
          <p:nvPr/>
        </p:nvSpPr>
        <p:spPr bwMode="auto">
          <a:xfrm>
            <a:off x="376532" y="2513796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959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FF9FF0FD-6004-15F9-7EBC-A5CC31D3F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2" y="1373113"/>
            <a:ext cx="6296812" cy="52246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2.2 </a:t>
            </a:r>
            <a:r>
              <a:rPr lang="ko-KR" altLang="en-US" sz="1400" b="1" spc="-50" dirty="0">
                <a:solidFill>
                  <a:schemeClr val="bg1"/>
                </a:solidFill>
              </a:rPr>
              <a:t>수혜기업 사업신청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D2E74-4CE1-DB2E-2118-AC285D9EA82B}"/>
              </a:ext>
            </a:extLst>
          </p:cNvPr>
          <p:cNvSpPr txBox="1"/>
          <p:nvPr/>
        </p:nvSpPr>
        <p:spPr>
          <a:xfrm>
            <a:off x="1242392" y="688592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신청서 작성</a:t>
            </a:r>
            <a:endParaRPr lang="en-US" altLang="ko-KR" sz="1200" spc="-50" dirty="0"/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B7293068-7A06-DC16-B887-9A114F12B672}"/>
              </a:ext>
            </a:extLst>
          </p:cNvPr>
          <p:cNvSpPr/>
          <p:nvPr/>
        </p:nvSpPr>
        <p:spPr>
          <a:xfrm>
            <a:off x="292832" y="726365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/>
              <a:t>2</a:t>
            </a:r>
            <a:r>
              <a:rPr lang="ko-KR" altLang="en-US" sz="1200" b="1" dirty="0"/>
              <a:t>단계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F5EC0-69BA-CA07-3759-48E327E06FAD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graphicFrame>
        <p:nvGraphicFramePr>
          <p:cNvPr id="15" name="표 32">
            <a:extLst>
              <a:ext uri="{FF2B5EF4-FFF2-40B4-BE49-F238E27FC236}">
                <a16:creationId xmlns:a16="http://schemas.microsoft.com/office/drawing/2014/main" id="{EA93406A-F6DD-43AF-A9C5-7585DBF1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385433"/>
              </p:ext>
            </p:extLst>
          </p:nvPr>
        </p:nvGraphicFramePr>
        <p:xfrm>
          <a:off x="8438592" y="2344128"/>
          <a:ext cx="3590236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사업수행계획서를 작성할 수 있습니다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br>
                        <a:rPr lang="en-US" altLang="ko-KR" sz="9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altLang="ko-KR" sz="9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ko-KR" altLang="en-US" sz="900" dirty="0" err="1">
                          <a:solidFill>
                            <a:srgbClr val="FF0000"/>
                          </a:solidFill>
                        </a:rPr>
                        <a:t>혁신바우처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</a:rPr>
                        <a:t> 플러스의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</a:rPr>
                        <a:t>”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</a:rPr>
                        <a:t> 경우 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</a:rPr>
                        <a:t>DX</a:t>
                      </a:r>
                      <a:r>
                        <a:rPr lang="ko-KR" altLang="en-US" sz="900" dirty="0">
                          <a:solidFill>
                            <a:srgbClr val="FF0000"/>
                          </a:solidFill>
                        </a:rPr>
                        <a:t>역량 자가진단서를 추가로 작성해야 합니다</a:t>
                      </a:r>
                      <a:r>
                        <a:rPr lang="en-US" altLang="ko-KR" sz="900" dirty="0">
                          <a:solidFill>
                            <a:srgbClr val="FF0000"/>
                          </a:solidFill>
                        </a:rPr>
                        <a:t>. 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9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942440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EFC8C3C2-0080-5D03-018B-23C54518D5CE}"/>
              </a:ext>
            </a:extLst>
          </p:cNvPr>
          <p:cNvSpPr/>
          <p:nvPr/>
        </p:nvSpPr>
        <p:spPr>
          <a:xfrm>
            <a:off x="307628" y="6614290"/>
            <a:ext cx="6296812" cy="24371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>
                <a:solidFill>
                  <a:schemeClr val="tx1"/>
                </a:solidFill>
              </a:rPr>
              <a:t>다음페이지 계속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DF3AE9D-98C9-5197-25DF-994D2F978BAB}"/>
              </a:ext>
            </a:extLst>
          </p:cNvPr>
          <p:cNvSpPr/>
          <p:nvPr/>
        </p:nvSpPr>
        <p:spPr>
          <a:xfrm>
            <a:off x="292832" y="1160157"/>
            <a:ext cx="6296812" cy="24371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앞페이지 계속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3005BC8-5E02-0C84-5582-D720543E5DD5}"/>
              </a:ext>
            </a:extLst>
          </p:cNvPr>
          <p:cNvSpPr/>
          <p:nvPr/>
        </p:nvSpPr>
        <p:spPr>
          <a:xfrm>
            <a:off x="2338471" y="1622287"/>
            <a:ext cx="2045639" cy="376515"/>
          </a:xfrm>
          <a:prstGeom prst="roundRect">
            <a:avLst>
              <a:gd name="adj" fmla="val 17519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F92FFBE4-0A0D-E5E4-A089-3854CF4119BC}"/>
              </a:ext>
            </a:extLst>
          </p:cNvPr>
          <p:cNvSpPr/>
          <p:nvPr/>
        </p:nvSpPr>
        <p:spPr bwMode="auto">
          <a:xfrm>
            <a:off x="2231554" y="149296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EFA2F-F9CC-1672-7817-D9966B44BFC7}"/>
              </a:ext>
            </a:extLst>
          </p:cNvPr>
          <p:cNvSpPr txBox="1"/>
          <p:nvPr/>
        </p:nvSpPr>
        <p:spPr>
          <a:xfrm>
            <a:off x="8400772" y="1160157"/>
            <a:ext cx="3590236" cy="10925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신청서 작성 단계에서는 작성 유의사항에 따라 모든 항목을 작성해주시고</a:t>
            </a:r>
            <a:r>
              <a:rPr lang="en-US" altLang="ko-KR" sz="1100" spc="-50" dirty="0"/>
              <a:t>, </a:t>
            </a:r>
            <a:r>
              <a:rPr lang="ko-KR" altLang="en-US" sz="1100" spc="-50" dirty="0" err="1"/>
              <a:t>혁신바우처</a:t>
            </a:r>
            <a:r>
              <a:rPr lang="ko-KR" altLang="en-US" sz="1100" spc="-50" dirty="0"/>
              <a:t> 플러스 신청 기업은 </a:t>
            </a:r>
            <a:r>
              <a:rPr lang="en-US" altLang="ko-KR" sz="1100" spc="-50" dirty="0"/>
              <a:t>DX </a:t>
            </a:r>
            <a:r>
              <a:rPr lang="ko-KR" altLang="en-US" sz="1100" spc="-50" dirty="0"/>
              <a:t>역량 자가진단지까지 입력 바랍니다</a:t>
            </a:r>
            <a:r>
              <a:rPr lang="en-US" altLang="ko-KR" sz="1100" spc="-50" dirty="0"/>
              <a:t>.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A3467CDD-1FC8-8300-B71C-5580CC537764}"/>
              </a:ext>
            </a:extLst>
          </p:cNvPr>
          <p:cNvSpPr/>
          <p:nvPr/>
        </p:nvSpPr>
        <p:spPr bwMode="auto">
          <a:xfrm>
            <a:off x="5104938" y="4456819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707498F-FC49-E628-D600-BABA03C5F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595" y="2268829"/>
            <a:ext cx="5432161" cy="653279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D6E84742-56BE-5644-FCA7-D6DF9261C558}"/>
              </a:ext>
            </a:extLst>
          </p:cNvPr>
          <p:cNvSpPr/>
          <p:nvPr/>
        </p:nvSpPr>
        <p:spPr>
          <a:xfrm>
            <a:off x="2593753" y="2216175"/>
            <a:ext cx="5533847" cy="767567"/>
          </a:xfrm>
          <a:prstGeom prst="roundRect">
            <a:avLst>
              <a:gd name="adj" fmla="val 17015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9E58139-F869-1147-78C6-96EBA8D056FC}"/>
              </a:ext>
            </a:extLst>
          </p:cNvPr>
          <p:cNvSpPr/>
          <p:nvPr/>
        </p:nvSpPr>
        <p:spPr bwMode="auto">
          <a:xfrm>
            <a:off x="2469937" y="2173087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8051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19594927-3AB8-7F7B-8BEF-BFA036920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32" y="1486544"/>
            <a:ext cx="6840290" cy="4469522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2.2 </a:t>
            </a:r>
            <a:r>
              <a:rPr lang="ko-KR" altLang="en-US" sz="1400" b="1" spc="-50" dirty="0">
                <a:solidFill>
                  <a:schemeClr val="bg1"/>
                </a:solidFill>
              </a:rPr>
              <a:t>수혜기업 사업신청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D2E74-4CE1-DB2E-2118-AC285D9EA82B}"/>
              </a:ext>
            </a:extLst>
          </p:cNvPr>
          <p:cNvSpPr txBox="1"/>
          <p:nvPr/>
        </p:nvSpPr>
        <p:spPr>
          <a:xfrm>
            <a:off x="1242392" y="688592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신청서 작성</a:t>
            </a:r>
            <a:endParaRPr lang="en-US" altLang="ko-KR" sz="1200" spc="-50" dirty="0"/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B7293068-7A06-DC16-B887-9A114F12B672}"/>
              </a:ext>
            </a:extLst>
          </p:cNvPr>
          <p:cNvSpPr/>
          <p:nvPr/>
        </p:nvSpPr>
        <p:spPr>
          <a:xfrm>
            <a:off x="292832" y="726365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/>
              <a:t>2</a:t>
            </a:r>
            <a:r>
              <a:rPr lang="ko-KR" altLang="en-US" sz="1200" b="1" dirty="0"/>
              <a:t>단계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F5EC0-69BA-CA07-3759-48E327E06FAD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graphicFrame>
        <p:nvGraphicFramePr>
          <p:cNvPr id="15" name="표 32">
            <a:extLst>
              <a:ext uri="{FF2B5EF4-FFF2-40B4-BE49-F238E27FC236}">
                <a16:creationId xmlns:a16="http://schemas.microsoft.com/office/drawing/2014/main" id="{EA93406A-F6DD-43AF-A9C5-7585DBF1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62351"/>
              </p:ext>
            </p:extLst>
          </p:nvPr>
        </p:nvGraphicFramePr>
        <p:xfrm>
          <a:off x="8400772" y="2130116"/>
          <a:ext cx="3590236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사업에 대한 유의사항 및 준수사항을 확인 후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동의해야 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82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신청을 완료합니다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일반 로그인은 바로 가능합니다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err="1">
                          <a:solidFill>
                            <a:srgbClr val="002060"/>
                          </a:solidFill>
                        </a:rPr>
                        <a:t>임시저장하면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현재 입력된 내용을 제출전까지 수정할 수 있으며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최종 제출 및 서약을 클릭하면 최종 제출이 완료됩니다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260826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BDF3AE9D-98C9-5197-25DF-994D2F978BAB}"/>
              </a:ext>
            </a:extLst>
          </p:cNvPr>
          <p:cNvSpPr/>
          <p:nvPr/>
        </p:nvSpPr>
        <p:spPr>
          <a:xfrm>
            <a:off x="292831" y="1160157"/>
            <a:ext cx="6840289" cy="22634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앞페이지 계속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34FFD-E2E9-282D-98A9-DA5DA0F1C824}"/>
              </a:ext>
            </a:extLst>
          </p:cNvPr>
          <p:cNvSpPr txBox="1"/>
          <p:nvPr/>
        </p:nvSpPr>
        <p:spPr>
          <a:xfrm>
            <a:off x="8400772" y="1160157"/>
            <a:ext cx="3590236" cy="838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제출 전에 사업신청에 필요한 내용과 서류를 확인해주세요</a:t>
            </a:r>
            <a:r>
              <a:rPr lang="en-US" altLang="ko-KR" sz="1100" spc="-50" dirty="0"/>
              <a:t>.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9C62FDC-07FD-A854-8939-D2DBD89275D9}"/>
              </a:ext>
            </a:extLst>
          </p:cNvPr>
          <p:cNvSpPr/>
          <p:nvPr/>
        </p:nvSpPr>
        <p:spPr>
          <a:xfrm>
            <a:off x="3570623" y="3664735"/>
            <a:ext cx="1229975" cy="243710"/>
          </a:xfrm>
          <a:prstGeom prst="roundRect">
            <a:avLst>
              <a:gd name="adj" fmla="val 19056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6C01084-BC98-B55D-E8A5-9530B56232FE}"/>
              </a:ext>
            </a:extLst>
          </p:cNvPr>
          <p:cNvSpPr/>
          <p:nvPr/>
        </p:nvSpPr>
        <p:spPr bwMode="auto">
          <a:xfrm>
            <a:off x="3522156" y="3621693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00955DB-C0AF-F8FE-3967-B92A67D25046}"/>
              </a:ext>
            </a:extLst>
          </p:cNvPr>
          <p:cNvSpPr/>
          <p:nvPr/>
        </p:nvSpPr>
        <p:spPr>
          <a:xfrm>
            <a:off x="3715109" y="5069993"/>
            <a:ext cx="1488658" cy="627850"/>
          </a:xfrm>
          <a:prstGeom prst="roundRect">
            <a:avLst>
              <a:gd name="adj" fmla="val 22997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D44A3DC-4434-C0C2-3955-E19ED6512066}"/>
              </a:ext>
            </a:extLst>
          </p:cNvPr>
          <p:cNvSpPr/>
          <p:nvPr/>
        </p:nvSpPr>
        <p:spPr bwMode="auto">
          <a:xfrm>
            <a:off x="3608193" y="4978014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066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2.2 </a:t>
            </a:r>
            <a:r>
              <a:rPr lang="ko-KR" altLang="en-US" sz="1400" b="1" spc="-50" dirty="0">
                <a:solidFill>
                  <a:schemeClr val="bg1"/>
                </a:solidFill>
              </a:rPr>
              <a:t>수혜기업 사업신청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D2E74-4CE1-DB2E-2118-AC285D9EA82B}"/>
              </a:ext>
            </a:extLst>
          </p:cNvPr>
          <p:cNvSpPr txBox="1"/>
          <p:nvPr/>
        </p:nvSpPr>
        <p:spPr>
          <a:xfrm>
            <a:off x="1242392" y="688592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로그인 세션 연장</a:t>
            </a:r>
            <a:endParaRPr lang="en-US" altLang="ko-KR" sz="1200" spc="-50" dirty="0"/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B7293068-7A06-DC16-B887-9A114F12B672}"/>
              </a:ext>
            </a:extLst>
          </p:cNvPr>
          <p:cNvSpPr/>
          <p:nvPr/>
        </p:nvSpPr>
        <p:spPr>
          <a:xfrm>
            <a:off x="292832" y="726365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/>
              <a:t>공통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F5EC0-69BA-CA07-3759-48E327E06FAD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34FFD-E2E9-282D-98A9-DA5DA0F1C824}"/>
              </a:ext>
            </a:extLst>
          </p:cNvPr>
          <p:cNvSpPr txBox="1"/>
          <p:nvPr/>
        </p:nvSpPr>
        <p:spPr>
          <a:xfrm>
            <a:off x="8400772" y="1160157"/>
            <a:ext cx="3590236" cy="2108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로그인 후</a:t>
            </a:r>
            <a:r>
              <a:rPr lang="en-US" altLang="ko-KR" sz="1100" spc="-50" dirty="0"/>
              <a:t>, </a:t>
            </a:r>
            <a:r>
              <a:rPr lang="ko-KR" altLang="en-US" sz="1100" spc="-50" dirty="0"/>
              <a:t>별다른 입력이 없으면 </a:t>
            </a:r>
            <a:r>
              <a:rPr lang="en-US" altLang="ko-KR" sz="1100" spc="-50" dirty="0"/>
              <a:t>30</a:t>
            </a:r>
            <a:r>
              <a:rPr lang="ko-KR" altLang="en-US" sz="1100" spc="-50" dirty="0"/>
              <a:t>분 후에 자동으로 로그아웃 처리됩니다</a:t>
            </a:r>
            <a:r>
              <a:rPr lang="en-US" altLang="ko-KR" sz="1100" spc="-50" dirty="0"/>
              <a:t>.</a:t>
            </a:r>
            <a:br>
              <a:rPr lang="en-US" altLang="ko-KR" sz="1100" spc="-50" dirty="0"/>
            </a:br>
            <a:r>
              <a:rPr lang="ko-KR" altLang="en-US" sz="1100" spc="-50" dirty="0"/>
              <a:t>신청서 작성 중 </a:t>
            </a:r>
            <a:r>
              <a:rPr lang="en-US" altLang="ko-KR" sz="1100" spc="-50" dirty="0"/>
              <a:t>25</a:t>
            </a:r>
            <a:r>
              <a:rPr lang="ko-KR" altLang="en-US" sz="1100" spc="-50" dirty="0"/>
              <a:t>분이 경과되었을 때</a:t>
            </a:r>
            <a:r>
              <a:rPr lang="en-US" altLang="ko-KR" sz="1100" spc="-50" dirty="0"/>
              <a:t>, </a:t>
            </a:r>
            <a:r>
              <a:rPr lang="ko-KR" altLang="en-US" sz="1100" spc="-50" dirty="0"/>
              <a:t>입력된 내용이 삭제되지 않도록</a:t>
            </a:r>
            <a:r>
              <a:rPr lang="en-US" altLang="ko-KR" sz="1100" spc="-50" dirty="0"/>
              <a:t> </a:t>
            </a:r>
            <a:r>
              <a:rPr lang="ko-KR" altLang="en-US" sz="1100" spc="-50" dirty="0"/>
              <a:t>로그인을 연장할 수 있도록 안내하고 있습니다</a:t>
            </a:r>
            <a:r>
              <a:rPr lang="en-US" altLang="ko-KR" sz="1100" spc="-50" dirty="0"/>
              <a:t>. </a:t>
            </a:r>
          </a:p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그러나 사업신청서 작성 중</a:t>
            </a:r>
            <a:r>
              <a:rPr lang="en-US" altLang="ko-KR" sz="1100" spc="-50" dirty="0"/>
              <a:t>, </a:t>
            </a:r>
            <a:r>
              <a:rPr lang="ko-KR" altLang="en-US" sz="1100" spc="-50" dirty="0"/>
              <a:t>작성된 데이터 보관을 위해 </a:t>
            </a:r>
            <a:r>
              <a:rPr lang="en-US" altLang="ko-KR" sz="1100" spc="-50" dirty="0"/>
              <a:t>“</a:t>
            </a:r>
            <a:r>
              <a:rPr lang="ko-KR" altLang="en-US" sz="1100" spc="-50" dirty="0"/>
              <a:t>임시저장</a:t>
            </a:r>
            <a:r>
              <a:rPr lang="en-US" altLang="ko-KR" sz="1100" spc="-50" dirty="0"/>
              <a:t>＂</a:t>
            </a:r>
            <a:r>
              <a:rPr lang="ko-KR" altLang="en-US" sz="1100" spc="-50" dirty="0"/>
              <a:t>을 꼭 진행하시기 바랍니다</a:t>
            </a:r>
            <a:r>
              <a:rPr lang="en-US" altLang="ko-KR" sz="1100" spc="-50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9A800B6-2A91-31D8-B6F0-D46CE06B0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18" y="1126298"/>
            <a:ext cx="6417532" cy="4234134"/>
          </a:xfrm>
          <a:prstGeom prst="rect">
            <a:avLst/>
          </a:prstGeom>
        </p:spPr>
      </p:pic>
      <p:graphicFrame>
        <p:nvGraphicFramePr>
          <p:cNvPr id="22" name="표 32">
            <a:extLst>
              <a:ext uri="{FF2B5EF4-FFF2-40B4-BE49-F238E27FC236}">
                <a16:creationId xmlns:a16="http://schemas.microsoft.com/office/drawing/2014/main" id="{51E707AE-AA67-4BDB-D01D-9D548512E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47071"/>
              </p:ext>
            </p:extLst>
          </p:nvPr>
        </p:nvGraphicFramePr>
        <p:xfrm>
          <a:off x="8400772" y="3293590"/>
          <a:ext cx="3590236" cy="97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로그인 시간이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30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분 자동연장 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팝업이 닫히며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로그인 세션이 연장되지 않습니다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260826"/>
                  </a:ext>
                </a:extLst>
              </a:tr>
            </a:tbl>
          </a:graphicData>
        </a:graphic>
      </p:graphicFrame>
      <p:sp>
        <p:nvSpPr>
          <p:cNvPr id="23" name="타원 22">
            <a:extLst>
              <a:ext uri="{FF2B5EF4-FFF2-40B4-BE49-F238E27FC236}">
                <a16:creationId xmlns:a16="http://schemas.microsoft.com/office/drawing/2014/main" id="{B304D4AB-E3F8-DF86-0413-7BC0408736F2}"/>
              </a:ext>
            </a:extLst>
          </p:cNvPr>
          <p:cNvSpPr/>
          <p:nvPr/>
        </p:nvSpPr>
        <p:spPr bwMode="auto">
          <a:xfrm>
            <a:off x="3176652" y="332208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C03BCA7A-9DBF-C7F3-830F-EA8174FB424B}"/>
              </a:ext>
            </a:extLst>
          </p:cNvPr>
          <p:cNvSpPr/>
          <p:nvPr/>
        </p:nvSpPr>
        <p:spPr bwMode="auto">
          <a:xfrm>
            <a:off x="3610084" y="3322407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927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89217FD-74B8-4D60-862D-D781813BBA2D}"/>
              </a:ext>
            </a:extLst>
          </p:cNvPr>
          <p:cNvSpPr txBox="1">
            <a:spLocks/>
          </p:cNvSpPr>
          <p:nvPr/>
        </p:nvSpPr>
        <p:spPr>
          <a:xfrm>
            <a:off x="11270512" y="6504855"/>
            <a:ext cx="921490" cy="35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2CA4FB1-8D63-4E88-BEF6-34F83163FAA3}" type="slidenum">
              <a:rPr lang="ko-KR" altLang="en-US" sz="80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 panose="020B0503020000020004" pitchFamily="50" charset="-127"/>
              </a:rPr>
              <a:pPr algn="ctr">
                <a:defRPr/>
              </a:pPr>
              <a:t>3</a:t>
            </a:fld>
            <a:endParaRPr lang="ko-KR" altLang="en-US" sz="800" dirty="0">
              <a:solidFill>
                <a:prstClr val="black">
                  <a:lumMod val="65000"/>
                  <a:lumOff val="35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43AA5EDF-266B-562D-3A8C-2C6907109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회원가입</a:t>
            </a:r>
            <a:r>
              <a:rPr lang="en-US" altLang="ko-KR" dirty="0"/>
              <a:t>/</a:t>
            </a:r>
            <a:r>
              <a:rPr lang="ko-KR" altLang="en-US" dirty="0"/>
              <a:t>로그인</a:t>
            </a:r>
          </a:p>
        </p:txBody>
      </p:sp>
    </p:spTree>
    <p:extLst>
      <p:ext uri="{BB962C8B-B14F-4D97-AF65-F5344CB8AC3E}">
        <p14:creationId xmlns:p14="http://schemas.microsoft.com/office/powerpoint/2010/main" val="7708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1.1 </a:t>
            </a:r>
            <a:r>
              <a:rPr lang="ko-KR" altLang="en-US" sz="1400" b="1" spc="-50" dirty="0">
                <a:solidFill>
                  <a:schemeClr val="bg1"/>
                </a:solidFill>
              </a:rPr>
              <a:t>회원정책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300383" y="787559"/>
            <a:ext cx="370682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en-US" altLang="ko-KR" sz="1400" b="1" spc="-50" dirty="0"/>
              <a:t>1.1.1 </a:t>
            </a:r>
            <a:r>
              <a:rPr lang="ko-KR" altLang="en-US" sz="1400" b="1" spc="-50" dirty="0"/>
              <a:t>회원정책 및 권한</a:t>
            </a:r>
            <a:endParaRPr lang="en-US" altLang="ko-KR" sz="1400" spc="-50" dirty="0"/>
          </a:p>
        </p:txBody>
      </p:sp>
      <p:graphicFrame>
        <p:nvGraphicFramePr>
          <p:cNvPr id="3" name="표 32">
            <a:extLst>
              <a:ext uri="{FF2B5EF4-FFF2-40B4-BE49-F238E27FC236}">
                <a16:creationId xmlns:a16="http://schemas.microsoft.com/office/drawing/2014/main" id="{BF56999E-C507-A198-9D6B-AC34698BA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06772"/>
              </p:ext>
            </p:extLst>
          </p:nvPr>
        </p:nvGraphicFramePr>
        <p:xfrm>
          <a:off x="300382" y="1226456"/>
          <a:ext cx="7680739" cy="20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92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1113183">
                  <a:extLst>
                    <a:ext uri="{9D8B030D-6E8A-4147-A177-3AD203B41FA5}">
                      <a16:colId xmlns:a16="http://schemas.microsoft.com/office/drawing/2014/main" val="1254557433"/>
                    </a:ext>
                  </a:extLst>
                </a:gridCol>
                <a:gridCol w="3528391">
                  <a:extLst>
                    <a:ext uri="{9D8B030D-6E8A-4147-A177-3AD203B41FA5}">
                      <a16:colId xmlns:a16="http://schemas.microsoft.com/office/drawing/2014/main" val="4250402757"/>
                    </a:ext>
                  </a:extLst>
                </a:gridCol>
                <a:gridCol w="2126973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회원유형</a:t>
                      </a: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rgbClr val="002060"/>
                          </a:solidFill>
                        </a:rPr>
                        <a:t>권한</a:t>
                      </a: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rgbClr val="002060"/>
                          </a:solidFill>
                        </a:rPr>
                        <a:t>일반회원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개인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기업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ko-KR" altLang="en-US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휴대폰 본인인증을 통해 웹회원으로 가입</a:t>
                      </a: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사업신청</a:t>
                      </a:r>
                    </a:p>
                  </a:txBody>
                  <a:tcPr marL="36000" marR="36000" marT="72000" marB="72000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rgbClr val="002060"/>
                          </a:solidFill>
                        </a:rPr>
                        <a:t>기업회원</a:t>
                      </a:r>
                    </a:p>
                  </a:txBody>
                  <a:tcPr marL="36000" marR="36000" marT="72000" marB="72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수혜기업</a:t>
                      </a:r>
                    </a:p>
                  </a:txBody>
                  <a:tcPr marL="36000" marR="36000" marT="72000" marB="72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개인 및 법인사업자로서 사업기간에 신청하여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심사를 통해 선정된 업체</a:t>
                      </a:r>
                      <a:endParaRPr lang="en-US" altLang="ko-KR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36000" marR="36000" marT="72000" marB="72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서비스구매</a:t>
                      </a:r>
                    </a:p>
                  </a:txBody>
                  <a:tcPr marL="36000" marR="36000" marT="72000" marB="72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915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000" dirty="0">
                          <a:solidFill>
                            <a:srgbClr val="002060"/>
                          </a:solidFill>
                        </a:rPr>
                        <a:t>제공기업</a:t>
                      </a:r>
                    </a:p>
                  </a:txBody>
                  <a:tcPr marL="36000" marR="36000" marT="72000" marB="72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관광사업에 이해도가 있는 기업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학교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연구소 등을 신청을 통해 선정된 업체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기관</a:t>
                      </a:r>
                    </a:p>
                  </a:txBody>
                  <a:tcPr marL="36000" marR="36000" marT="72000" marB="72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서비스 등록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및 제공</a:t>
                      </a:r>
                    </a:p>
                  </a:txBody>
                  <a:tcPr marL="36000" marR="36000" marT="72000" marB="72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1313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solidFill>
                            <a:srgbClr val="002060"/>
                          </a:solidFill>
                        </a:rPr>
                        <a:t>멘토회원</a:t>
                      </a:r>
                      <a:endParaRPr lang="ko-KR" alt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marL="36000" marR="36000" marT="72000" marB="72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 err="1">
                          <a:solidFill>
                            <a:srgbClr val="002060"/>
                          </a:solidFill>
                        </a:rPr>
                        <a:t>멘토회원으로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 가입 후</a:t>
                      </a:r>
                      <a:r>
                        <a:rPr lang="en-US" altLang="ko-KR" sz="1000" b="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관리기관의 승인을 통해 권한획득</a:t>
                      </a:r>
                      <a:endParaRPr lang="en-US" altLang="ko-KR" sz="1000" b="0" dirty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관리기관 승인 전에는 일반회원으로 이용 가능</a:t>
                      </a:r>
                    </a:p>
                  </a:txBody>
                  <a:tcPr marL="36000" marR="36000" marT="72000" marB="72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rgbClr val="002060"/>
                          </a:solidFill>
                        </a:rPr>
                        <a:t>수혜기업을 대상으로 멘토링 진행</a:t>
                      </a:r>
                    </a:p>
                  </a:txBody>
                  <a:tcPr marL="36000" marR="36000" marT="72000" marB="72000" anchor="ctr"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892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A87C28-D905-EE30-815B-0824F444874A}"/>
              </a:ext>
            </a:extLst>
          </p:cNvPr>
          <p:cNvSpPr txBox="1"/>
          <p:nvPr/>
        </p:nvSpPr>
        <p:spPr>
          <a:xfrm>
            <a:off x="300382" y="3523064"/>
            <a:ext cx="370682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en-US" altLang="ko-KR" sz="1400" b="1" spc="-50" dirty="0"/>
              <a:t>1.1.2 </a:t>
            </a:r>
            <a:r>
              <a:rPr lang="ko-KR" altLang="en-US" sz="1400" b="1" spc="-50" dirty="0"/>
              <a:t>가입 및 사업신청절차</a:t>
            </a:r>
            <a:endParaRPr lang="en-US" altLang="ko-KR" sz="1400" spc="-50" dirty="0"/>
          </a:p>
        </p:txBody>
      </p:sp>
      <p:sp>
        <p:nvSpPr>
          <p:cNvPr id="6" name="모서리가 둥근 직사각형 33">
            <a:extLst>
              <a:ext uri="{FF2B5EF4-FFF2-40B4-BE49-F238E27FC236}">
                <a16:creationId xmlns:a16="http://schemas.microsoft.com/office/drawing/2014/main" id="{9ED612BA-D778-8EB7-C50F-E0A8A087A42B}"/>
              </a:ext>
            </a:extLst>
          </p:cNvPr>
          <p:cNvSpPr/>
          <p:nvPr/>
        </p:nvSpPr>
        <p:spPr>
          <a:xfrm>
            <a:off x="458232" y="4334838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회원가입</a:t>
            </a:r>
          </a:p>
        </p:txBody>
      </p:sp>
      <p:sp>
        <p:nvSpPr>
          <p:cNvPr id="9" name="모서리가 둥근 직사각형 33">
            <a:extLst>
              <a:ext uri="{FF2B5EF4-FFF2-40B4-BE49-F238E27FC236}">
                <a16:creationId xmlns:a16="http://schemas.microsoft.com/office/drawing/2014/main" id="{8487CE58-704E-58C4-456A-119962CC7D40}"/>
              </a:ext>
            </a:extLst>
          </p:cNvPr>
          <p:cNvSpPr/>
          <p:nvPr/>
        </p:nvSpPr>
        <p:spPr>
          <a:xfrm>
            <a:off x="2588082" y="4307318"/>
            <a:ext cx="980156" cy="36212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서비스 동의</a:t>
            </a:r>
            <a:endParaRPr lang="en-US" altLang="ko-KR" sz="900" b="1" dirty="0">
              <a:solidFill>
                <a:srgbClr val="002060"/>
              </a:solidFill>
            </a:endParaRPr>
          </a:p>
        </p:txBody>
      </p:sp>
      <p:sp>
        <p:nvSpPr>
          <p:cNvPr id="13" name="모서리가 둥근 직사각형 33">
            <a:extLst>
              <a:ext uri="{FF2B5EF4-FFF2-40B4-BE49-F238E27FC236}">
                <a16:creationId xmlns:a16="http://schemas.microsoft.com/office/drawing/2014/main" id="{94747B88-F21B-5652-C5D5-0D890435AF2F}"/>
              </a:ext>
            </a:extLst>
          </p:cNvPr>
          <p:cNvSpPr/>
          <p:nvPr/>
        </p:nvSpPr>
        <p:spPr>
          <a:xfrm>
            <a:off x="6504332" y="4321687"/>
            <a:ext cx="980156" cy="362124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휴대폰</a:t>
            </a:r>
            <a:endParaRPr lang="en-US" altLang="ko-KR" sz="900" b="1" dirty="0">
              <a:solidFill>
                <a:srgbClr val="002060"/>
              </a:solidFill>
            </a:endParaRPr>
          </a:p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본인인증</a:t>
            </a:r>
            <a:endParaRPr lang="en-US" altLang="ko-KR" sz="900" b="1" dirty="0">
              <a:solidFill>
                <a:srgbClr val="002060"/>
              </a:solidFill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2FB82D8-9627-EB73-C7C6-D8D12B1CCEB0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7484488" y="4482713"/>
            <a:ext cx="905517" cy="20036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33">
            <a:extLst>
              <a:ext uri="{FF2B5EF4-FFF2-40B4-BE49-F238E27FC236}">
                <a16:creationId xmlns:a16="http://schemas.microsoft.com/office/drawing/2014/main" id="{5543F8E4-A3A7-5D5A-DB10-5D688BE35C39}"/>
              </a:ext>
            </a:extLst>
          </p:cNvPr>
          <p:cNvSpPr/>
          <p:nvPr/>
        </p:nvSpPr>
        <p:spPr>
          <a:xfrm>
            <a:off x="8390005" y="4301651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가입완료</a:t>
            </a:r>
          </a:p>
        </p:txBody>
      </p:sp>
      <p:sp>
        <p:nvSpPr>
          <p:cNvPr id="20" name="모서리가 둥근 직사각형 33">
            <a:extLst>
              <a:ext uri="{FF2B5EF4-FFF2-40B4-BE49-F238E27FC236}">
                <a16:creationId xmlns:a16="http://schemas.microsoft.com/office/drawing/2014/main" id="{871E5044-F82F-1D87-D472-7142E56EB60A}"/>
              </a:ext>
            </a:extLst>
          </p:cNvPr>
          <p:cNvSpPr/>
          <p:nvPr/>
        </p:nvSpPr>
        <p:spPr>
          <a:xfrm>
            <a:off x="4542865" y="4321687"/>
            <a:ext cx="980156" cy="36212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가입정보</a:t>
            </a:r>
            <a:endParaRPr lang="en-US" altLang="ko-KR" sz="900" b="1" dirty="0">
              <a:solidFill>
                <a:srgbClr val="002060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16C1037-AEFE-D7E1-8E81-421A8EE41423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>
            <a:off x="5523021" y="4502749"/>
            <a:ext cx="981311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D0B612C-19D4-FB2A-D515-04CD96B1087B}"/>
              </a:ext>
            </a:extLst>
          </p:cNvPr>
          <p:cNvSpPr txBox="1"/>
          <p:nvPr/>
        </p:nvSpPr>
        <p:spPr>
          <a:xfrm>
            <a:off x="458232" y="3933487"/>
            <a:ext cx="980152" cy="319464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 anchor="ctr">
            <a:noAutofit/>
          </a:bodyPr>
          <a:lstStyle/>
          <a:p>
            <a:pPr marL="144000" indent="-144000" algn="ctr">
              <a:lnSpc>
                <a:spcPct val="150000"/>
              </a:lnSpc>
            </a:pPr>
            <a:r>
              <a:rPr lang="ko-KR" altLang="en-US" sz="1000" b="1" spc="-50" dirty="0">
                <a:solidFill>
                  <a:schemeClr val="bg1"/>
                </a:solidFill>
              </a:rPr>
              <a:t>일반회원</a:t>
            </a:r>
            <a:endParaRPr lang="en-US" altLang="ko-KR" sz="1000" spc="-5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226456"/>
            <a:ext cx="3590236" cy="1326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ⓘ </a:t>
            </a:r>
            <a:r>
              <a:rPr lang="ko-KR" altLang="en-US" sz="1200" b="1" spc="-50" dirty="0" err="1"/>
              <a:t>알아두세요</a:t>
            </a:r>
            <a:br>
              <a:rPr lang="en-US" altLang="ko-KR" sz="1100" b="1" spc="-50" dirty="0"/>
            </a:br>
            <a:endParaRPr lang="en-US" altLang="ko-KR" sz="1100" b="1" spc="-50" dirty="0"/>
          </a:p>
          <a:p>
            <a:pPr marL="372600" indent="-228600">
              <a:lnSpc>
                <a:spcPct val="150000"/>
              </a:lnSpc>
              <a:buAutoNum type="arabicPeriod"/>
            </a:pPr>
            <a:r>
              <a:rPr lang="ko-KR" altLang="en-US" sz="1000" spc="-50" dirty="0"/>
              <a:t>수혜기업 공모신청은 사업신청 기간에만 신청이 가능합니다</a:t>
            </a:r>
            <a:r>
              <a:rPr lang="en-US" altLang="ko-KR" sz="1000" spc="-50" dirty="0"/>
              <a:t>.</a:t>
            </a:r>
          </a:p>
        </p:txBody>
      </p:sp>
      <p:sp>
        <p:nvSpPr>
          <p:cNvPr id="41" name="모서리가 둥근 직사각형 33">
            <a:extLst>
              <a:ext uri="{FF2B5EF4-FFF2-40B4-BE49-F238E27FC236}">
                <a16:creationId xmlns:a16="http://schemas.microsoft.com/office/drawing/2014/main" id="{3999D2FC-7511-B63C-6426-CF168E78DFA8}"/>
              </a:ext>
            </a:extLst>
          </p:cNvPr>
          <p:cNvSpPr/>
          <p:nvPr/>
        </p:nvSpPr>
        <p:spPr>
          <a:xfrm>
            <a:off x="458232" y="6091496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신청하기</a:t>
            </a: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41A34110-A77F-3938-839B-08F051751055}"/>
              </a:ext>
            </a:extLst>
          </p:cNvPr>
          <p:cNvCxnSpPr>
            <a:cxnSpLocks/>
            <a:stCxn id="41" idx="3"/>
            <a:endCxn id="52" idx="1"/>
          </p:cNvCxnSpPr>
          <p:nvPr/>
        </p:nvCxnSpPr>
        <p:spPr>
          <a:xfrm flipV="1">
            <a:off x="1438388" y="6266562"/>
            <a:ext cx="338963" cy="5996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B621779C-98B9-5116-B603-C7629C27B587}"/>
              </a:ext>
            </a:extLst>
          </p:cNvPr>
          <p:cNvCxnSpPr>
            <a:cxnSpLocks/>
            <a:stCxn id="52" idx="3"/>
            <a:endCxn id="48" idx="1"/>
          </p:cNvCxnSpPr>
          <p:nvPr/>
        </p:nvCxnSpPr>
        <p:spPr>
          <a:xfrm>
            <a:off x="2798601" y="6266562"/>
            <a:ext cx="279559" cy="5996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직사각형 33">
            <a:extLst>
              <a:ext uri="{FF2B5EF4-FFF2-40B4-BE49-F238E27FC236}">
                <a16:creationId xmlns:a16="http://schemas.microsoft.com/office/drawing/2014/main" id="{54284C00-AEE6-94A1-129F-2D1DBF1A4155}"/>
              </a:ext>
            </a:extLst>
          </p:cNvPr>
          <p:cNvSpPr/>
          <p:nvPr/>
        </p:nvSpPr>
        <p:spPr>
          <a:xfrm>
            <a:off x="7275221" y="6085499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제출</a:t>
            </a:r>
          </a:p>
        </p:txBody>
      </p:sp>
      <p:sp>
        <p:nvSpPr>
          <p:cNvPr id="48" name="모서리가 둥근 직사각형 33">
            <a:extLst>
              <a:ext uri="{FF2B5EF4-FFF2-40B4-BE49-F238E27FC236}">
                <a16:creationId xmlns:a16="http://schemas.microsoft.com/office/drawing/2014/main" id="{B2819FFE-5F0E-CCB7-40EA-B156310F7ECD}"/>
              </a:ext>
            </a:extLst>
          </p:cNvPr>
          <p:cNvSpPr/>
          <p:nvPr/>
        </p:nvSpPr>
        <p:spPr>
          <a:xfrm>
            <a:off x="3078160" y="6091496"/>
            <a:ext cx="980156" cy="362124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사업자번호 조회</a:t>
            </a:r>
            <a:endParaRPr lang="en-US" altLang="ko-KR" sz="900" b="1" dirty="0">
              <a:solidFill>
                <a:srgbClr val="002060"/>
              </a:solidFill>
            </a:endParaRP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74BDE6EE-307B-3187-5E96-C2C8D903375F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058316" y="6272558"/>
            <a:ext cx="324632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32E9494-8AD4-9074-7504-82C94024A64A}"/>
              </a:ext>
            </a:extLst>
          </p:cNvPr>
          <p:cNvSpPr txBox="1"/>
          <p:nvPr/>
        </p:nvSpPr>
        <p:spPr>
          <a:xfrm>
            <a:off x="458232" y="5822551"/>
            <a:ext cx="980152" cy="247890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 anchor="ctr">
            <a:noAutofit/>
          </a:bodyPr>
          <a:lstStyle/>
          <a:p>
            <a:pPr marL="144000" indent="-144000" algn="ctr">
              <a:lnSpc>
                <a:spcPct val="150000"/>
              </a:lnSpc>
            </a:pPr>
            <a:r>
              <a:rPr lang="ko-KR" altLang="en-US" sz="1000" b="1" spc="-50" dirty="0">
                <a:solidFill>
                  <a:schemeClr val="bg1"/>
                </a:solidFill>
              </a:rPr>
              <a:t>사업신청</a:t>
            </a:r>
            <a:endParaRPr lang="en-US" altLang="ko-KR" sz="1000" spc="-50" dirty="0">
              <a:solidFill>
                <a:schemeClr val="bg1"/>
              </a:solidFill>
            </a:endParaRPr>
          </a:p>
        </p:txBody>
      </p:sp>
      <p:sp>
        <p:nvSpPr>
          <p:cNvPr id="51" name="모서리가 둥근 직사각형 33">
            <a:extLst>
              <a:ext uri="{FF2B5EF4-FFF2-40B4-BE49-F238E27FC236}">
                <a16:creationId xmlns:a16="http://schemas.microsoft.com/office/drawing/2014/main" id="{AEB7F785-67FC-01AA-0906-A5870AF68493}"/>
              </a:ext>
            </a:extLst>
          </p:cNvPr>
          <p:cNvSpPr/>
          <p:nvPr/>
        </p:nvSpPr>
        <p:spPr>
          <a:xfrm>
            <a:off x="4382948" y="6085499"/>
            <a:ext cx="980156" cy="36212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신청서 작성</a:t>
            </a:r>
            <a:endParaRPr lang="en-US" altLang="ko-KR" sz="900" b="1" dirty="0">
              <a:solidFill>
                <a:srgbClr val="002060"/>
              </a:solidFill>
            </a:endParaRPr>
          </a:p>
        </p:txBody>
      </p:sp>
      <p:sp>
        <p:nvSpPr>
          <p:cNvPr id="52" name="순서도: 판단 51">
            <a:extLst>
              <a:ext uri="{FF2B5EF4-FFF2-40B4-BE49-F238E27FC236}">
                <a16:creationId xmlns:a16="http://schemas.microsoft.com/office/drawing/2014/main" id="{C13D0741-C996-D2E4-C7EB-F3DBD720F8F8}"/>
              </a:ext>
            </a:extLst>
          </p:cNvPr>
          <p:cNvSpPr/>
          <p:nvPr/>
        </p:nvSpPr>
        <p:spPr>
          <a:xfrm>
            <a:off x="1777351" y="6008144"/>
            <a:ext cx="1021250" cy="516835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dirty="0">
                <a:solidFill>
                  <a:srgbClr val="002060"/>
                </a:solidFill>
              </a:rPr>
              <a:t>로그인</a:t>
            </a:r>
            <a:br>
              <a:rPr lang="en-US" altLang="ko-KR" sz="1000" b="1" dirty="0">
                <a:solidFill>
                  <a:srgbClr val="002060"/>
                </a:solidFill>
              </a:rPr>
            </a:br>
            <a:r>
              <a:rPr lang="ko-KR" altLang="en-US" sz="1000" b="1" dirty="0">
                <a:solidFill>
                  <a:srgbClr val="002060"/>
                </a:solidFill>
              </a:rPr>
              <a:t>여부</a:t>
            </a: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67905656-4655-C024-0931-6344DD5F44D6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6809464" y="6266561"/>
            <a:ext cx="465757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33">
            <a:extLst>
              <a:ext uri="{FF2B5EF4-FFF2-40B4-BE49-F238E27FC236}">
                <a16:creationId xmlns:a16="http://schemas.microsoft.com/office/drawing/2014/main" id="{AA19AE71-F894-BEF5-D30D-ECC0162B80DD}"/>
              </a:ext>
            </a:extLst>
          </p:cNvPr>
          <p:cNvSpPr/>
          <p:nvPr/>
        </p:nvSpPr>
        <p:spPr>
          <a:xfrm>
            <a:off x="1797898" y="5441936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로그인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DB5B104-45E3-A618-509C-07D6BA6E39ED}"/>
              </a:ext>
            </a:extLst>
          </p:cNvPr>
          <p:cNvCxnSpPr>
            <a:cxnSpLocks/>
            <a:stCxn id="52" idx="0"/>
            <a:endCxn id="2" idx="2"/>
          </p:cNvCxnSpPr>
          <p:nvPr/>
        </p:nvCxnSpPr>
        <p:spPr>
          <a:xfrm flipV="1">
            <a:off x="2287976" y="5804060"/>
            <a:ext cx="0" cy="204084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0E50521B-BF09-E8FF-34A1-F42AB81766C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255377" y="6245173"/>
            <a:ext cx="324632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33">
            <a:extLst>
              <a:ext uri="{FF2B5EF4-FFF2-40B4-BE49-F238E27FC236}">
                <a16:creationId xmlns:a16="http://schemas.microsoft.com/office/drawing/2014/main" id="{D947412A-D1D7-7F09-A3E4-A55D7C0F6878}"/>
              </a:ext>
            </a:extLst>
          </p:cNvPr>
          <p:cNvSpPr/>
          <p:nvPr/>
        </p:nvSpPr>
        <p:spPr>
          <a:xfrm>
            <a:off x="8580009" y="6064111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심사 후 선정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5B33B922-0A70-94D0-3310-DC3931819AEC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446720" y="4488380"/>
            <a:ext cx="1141362" cy="28739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FEAD979B-59C8-C74B-AB46-03E00C51F1FF}"/>
              </a:ext>
            </a:extLst>
          </p:cNvPr>
          <p:cNvCxnSpPr>
            <a:cxnSpLocks/>
          </p:cNvCxnSpPr>
          <p:nvPr/>
        </p:nvCxnSpPr>
        <p:spPr>
          <a:xfrm>
            <a:off x="3573429" y="4502749"/>
            <a:ext cx="957561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33">
            <a:extLst>
              <a:ext uri="{FF2B5EF4-FFF2-40B4-BE49-F238E27FC236}">
                <a16:creationId xmlns:a16="http://schemas.microsoft.com/office/drawing/2014/main" id="{E7E37299-600E-9A9A-7209-F79F3D5DECB6}"/>
              </a:ext>
            </a:extLst>
          </p:cNvPr>
          <p:cNvSpPr/>
          <p:nvPr/>
        </p:nvSpPr>
        <p:spPr>
          <a:xfrm>
            <a:off x="5840612" y="6085499"/>
            <a:ext cx="980156" cy="362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5" rIns="14625" rtlCol="0" anchor="ctr"/>
          <a:lstStyle/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유의사항 </a:t>
            </a:r>
            <a:endParaRPr lang="en-US" altLang="ko-KR" sz="900" b="1" dirty="0">
              <a:solidFill>
                <a:srgbClr val="002060"/>
              </a:solidFill>
            </a:endParaRPr>
          </a:p>
          <a:p>
            <a:pPr algn="ctr"/>
            <a:r>
              <a:rPr lang="ko-KR" altLang="en-US" sz="900" b="1" dirty="0">
                <a:solidFill>
                  <a:srgbClr val="002060"/>
                </a:solidFill>
              </a:rPr>
              <a:t>확인</a:t>
            </a:r>
            <a:r>
              <a:rPr lang="en-US" altLang="ko-KR" sz="900" b="1" dirty="0">
                <a:solidFill>
                  <a:srgbClr val="002060"/>
                </a:solidFill>
              </a:rPr>
              <a:t>/</a:t>
            </a:r>
            <a:r>
              <a:rPr lang="ko-KR" altLang="en-US" sz="900" b="1" dirty="0">
                <a:solidFill>
                  <a:srgbClr val="002060"/>
                </a:solidFill>
              </a:rPr>
              <a:t>동의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986D487-02C0-0179-91E6-36B786441452}"/>
              </a:ext>
            </a:extLst>
          </p:cNvPr>
          <p:cNvCxnSpPr>
            <a:cxnSpLocks/>
          </p:cNvCxnSpPr>
          <p:nvPr/>
        </p:nvCxnSpPr>
        <p:spPr>
          <a:xfrm>
            <a:off x="5370575" y="6252709"/>
            <a:ext cx="465757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10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F1125A-A805-B9F9-C411-F4337BC2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1" y="1187356"/>
            <a:ext cx="5370330" cy="4911802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1.2 </a:t>
            </a:r>
            <a:r>
              <a:rPr lang="ko-KR" altLang="en-US" sz="1400" b="1" spc="-50" dirty="0">
                <a:solidFill>
                  <a:schemeClr val="bg1"/>
                </a:solidFill>
              </a:rPr>
              <a:t>회원가입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1222513" y="704738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서비스 이용동의</a:t>
            </a:r>
            <a:r>
              <a:rPr lang="en-US" altLang="ko-KR" sz="1200" b="1" spc="-50" dirty="0"/>
              <a:t>(</a:t>
            </a:r>
            <a:r>
              <a:rPr lang="ko-KR" altLang="en-US" sz="1200" b="1" spc="-50" dirty="0"/>
              <a:t>공통</a:t>
            </a:r>
            <a:r>
              <a:rPr lang="en-US" altLang="ko-KR" sz="1200" b="1" spc="-50" dirty="0"/>
              <a:t>)</a:t>
            </a:r>
            <a:endParaRPr lang="en-US" altLang="ko-KR" sz="1200" spc="-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160157"/>
            <a:ext cx="3590236" cy="838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서비스 이용동의는 </a:t>
            </a:r>
            <a:r>
              <a:rPr lang="ko-KR" altLang="en-US" sz="1100" spc="-50" dirty="0" err="1"/>
              <a:t>필수항목입니다</a:t>
            </a:r>
            <a:r>
              <a:rPr lang="en-US" altLang="ko-KR" sz="1100" spc="-50" dirty="0"/>
              <a:t>.</a:t>
            </a:r>
          </a:p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모두 </a:t>
            </a:r>
            <a:r>
              <a:rPr lang="en-US" altLang="ko-KR" sz="1100" spc="-50" dirty="0"/>
              <a:t>“</a:t>
            </a:r>
            <a:r>
              <a:rPr lang="ko-KR" altLang="en-US" sz="1100" spc="-50" dirty="0"/>
              <a:t>동의</a:t>
            </a:r>
            <a:r>
              <a:rPr lang="en-US" altLang="ko-KR" sz="1100" spc="-50" dirty="0"/>
              <a:t>”</a:t>
            </a:r>
            <a:r>
              <a:rPr lang="ko-KR" altLang="en-US" sz="1100" spc="-50" dirty="0"/>
              <a:t>체크하셔야 가입을 진행할 수 있습니다</a:t>
            </a:r>
            <a:r>
              <a:rPr lang="en-US" altLang="ko-KR" sz="1100" spc="-50" dirty="0"/>
              <a:t>. </a:t>
            </a:r>
            <a:endParaRPr lang="en-US" altLang="ko-KR" sz="1000" spc="-5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D49D645-5A4F-5E04-00EC-B757F6736C6F}"/>
              </a:ext>
            </a:extLst>
          </p:cNvPr>
          <p:cNvSpPr/>
          <p:nvPr/>
        </p:nvSpPr>
        <p:spPr>
          <a:xfrm>
            <a:off x="4249298" y="3268602"/>
            <a:ext cx="924339" cy="268356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DFDFA85-DCDC-A71F-F6C4-DDB712FBCAFA}"/>
              </a:ext>
            </a:extLst>
          </p:cNvPr>
          <p:cNvSpPr/>
          <p:nvPr/>
        </p:nvSpPr>
        <p:spPr>
          <a:xfrm>
            <a:off x="4273045" y="5292649"/>
            <a:ext cx="924339" cy="268356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9278B6C6-9E47-9672-30C3-152D48F64BF8}"/>
              </a:ext>
            </a:extLst>
          </p:cNvPr>
          <p:cNvSpPr/>
          <p:nvPr/>
        </p:nvSpPr>
        <p:spPr bwMode="auto">
          <a:xfrm>
            <a:off x="1874065" y="5643683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749F8-9385-FBE8-7B1C-C6BDA9FF61D8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C4A4176-9885-BA9C-B01B-9BD2EA14BA4D}"/>
              </a:ext>
            </a:extLst>
          </p:cNvPr>
          <p:cNvSpPr/>
          <p:nvPr/>
        </p:nvSpPr>
        <p:spPr bwMode="auto">
          <a:xfrm>
            <a:off x="4166127" y="521299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4880D62-6F6D-7B29-81EB-33E574338F0A}"/>
              </a:ext>
            </a:extLst>
          </p:cNvPr>
          <p:cNvSpPr/>
          <p:nvPr/>
        </p:nvSpPr>
        <p:spPr bwMode="auto">
          <a:xfrm>
            <a:off x="4142380" y="3188945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6" name="표 32">
            <a:extLst>
              <a:ext uri="{FF2B5EF4-FFF2-40B4-BE49-F238E27FC236}">
                <a16:creationId xmlns:a16="http://schemas.microsoft.com/office/drawing/2014/main" id="{BE857122-9E59-38E0-B6E2-0A7F537D6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73534"/>
              </p:ext>
            </p:extLst>
          </p:nvPr>
        </p:nvGraphicFramePr>
        <p:xfrm>
          <a:off x="8400772" y="2130116"/>
          <a:ext cx="359023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서비스 이용약관에 동의를 선택하셔야 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개인정보 수집 및 이용 동의를 선택하셔야 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9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모두 동의 한 경우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회원가입정보 입력단계로 이동합니다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89240"/>
                  </a:ext>
                </a:extLst>
              </a:tr>
            </a:tbl>
          </a:graphicData>
        </a:graphic>
      </p:graphicFrame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E2A08177-3EB3-711B-0887-71206739DC61}"/>
              </a:ext>
            </a:extLst>
          </p:cNvPr>
          <p:cNvSpPr/>
          <p:nvPr/>
        </p:nvSpPr>
        <p:spPr>
          <a:xfrm>
            <a:off x="272953" y="742511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/>
              <a:t>1</a:t>
            </a:r>
            <a:r>
              <a:rPr lang="ko-KR" altLang="en-US" sz="1200" b="1" dirty="0"/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70697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848940-5E52-08BA-D6DD-FBA0F71F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6" y="1273585"/>
            <a:ext cx="5695824" cy="4932597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1.2 </a:t>
            </a:r>
            <a:r>
              <a:rPr lang="ko-KR" altLang="en-US" sz="1400" b="1" spc="-50" dirty="0">
                <a:solidFill>
                  <a:schemeClr val="bg1"/>
                </a:solidFill>
              </a:rPr>
              <a:t>회원가입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1272210" y="735142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일반 회원 가입정보 입력</a:t>
            </a:r>
            <a:endParaRPr lang="en-US" altLang="ko-KR" sz="1200" spc="-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160157"/>
            <a:ext cx="3590236" cy="1346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일반 및 기업회원으로 가입을 진행합니다</a:t>
            </a:r>
            <a:r>
              <a:rPr lang="en-US" altLang="ko-KR" sz="1100" spc="-50" dirty="0"/>
              <a:t>.</a:t>
            </a:r>
          </a:p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휴대폰 본인인증의 휴대폰번호로  </a:t>
            </a:r>
            <a:r>
              <a:rPr lang="en-US" altLang="ko-KR" sz="1100" spc="-50" dirty="0"/>
              <a:t>“</a:t>
            </a:r>
            <a:r>
              <a:rPr lang="ko-KR" altLang="en-US" sz="1100" spc="-50" dirty="0"/>
              <a:t>비밀번호 찾기</a:t>
            </a:r>
            <a:r>
              <a:rPr lang="en-US" altLang="ko-KR" sz="1100" spc="-50" dirty="0"/>
              <a:t>” “</a:t>
            </a:r>
            <a:r>
              <a:rPr lang="ko-KR" altLang="en-US" sz="1100" spc="-50" dirty="0"/>
              <a:t>아이디 찾기</a:t>
            </a:r>
            <a:r>
              <a:rPr lang="en-US" altLang="ko-KR" sz="1100" spc="-50" dirty="0"/>
              <a:t>” </a:t>
            </a:r>
            <a:r>
              <a:rPr lang="ko-KR" altLang="en-US" sz="1100" spc="-50" dirty="0"/>
              <a:t> </a:t>
            </a:r>
            <a:r>
              <a:rPr lang="en-US" altLang="ko-KR" sz="1100" spc="-50" dirty="0"/>
              <a:t>“</a:t>
            </a:r>
            <a:r>
              <a:rPr lang="ko-KR" altLang="en-US" sz="1100" spc="-50" dirty="0"/>
              <a:t>서비스계약</a:t>
            </a:r>
            <a:r>
              <a:rPr lang="en-US" altLang="ko-KR" sz="1100" spc="-50" dirty="0"/>
              <a:t>” </a:t>
            </a:r>
            <a:r>
              <a:rPr lang="ko-KR" altLang="en-US" sz="1100" spc="-50" dirty="0"/>
              <a:t>등의 중요 내용이 </a:t>
            </a:r>
            <a:r>
              <a:rPr lang="en-US" altLang="ko-KR" sz="1100" spc="-50" dirty="0"/>
              <a:t>SMS</a:t>
            </a:r>
            <a:r>
              <a:rPr lang="ko-KR" altLang="en-US" sz="1100" spc="-50" dirty="0"/>
              <a:t>로 발송됩니다</a:t>
            </a:r>
            <a:r>
              <a:rPr lang="en-US" altLang="ko-KR" sz="1100" spc="-50" dirty="0"/>
              <a:t>. </a:t>
            </a:r>
            <a:endParaRPr lang="en-US" altLang="ko-KR" sz="1000" spc="-5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D49D645-5A4F-5E04-00EC-B757F6736C6F}"/>
              </a:ext>
            </a:extLst>
          </p:cNvPr>
          <p:cNvSpPr/>
          <p:nvPr/>
        </p:nvSpPr>
        <p:spPr>
          <a:xfrm>
            <a:off x="1551341" y="2189049"/>
            <a:ext cx="1039459" cy="246754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DFDFA85-DCDC-A71F-F6C4-DDB712FBCAFA}"/>
              </a:ext>
            </a:extLst>
          </p:cNvPr>
          <p:cNvSpPr/>
          <p:nvPr/>
        </p:nvSpPr>
        <p:spPr>
          <a:xfrm>
            <a:off x="3406338" y="2529790"/>
            <a:ext cx="1043742" cy="275261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9278B6C6-9E47-9672-30C3-152D48F64BF8}"/>
              </a:ext>
            </a:extLst>
          </p:cNvPr>
          <p:cNvSpPr/>
          <p:nvPr/>
        </p:nvSpPr>
        <p:spPr bwMode="auto">
          <a:xfrm>
            <a:off x="2774231" y="496046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6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749F8-9385-FBE8-7B1C-C6BDA9FF61D8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C4A4176-9885-BA9C-B01B-9BD2EA14BA4D}"/>
              </a:ext>
            </a:extLst>
          </p:cNvPr>
          <p:cNvSpPr/>
          <p:nvPr/>
        </p:nvSpPr>
        <p:spPr bwMode="auto">
          <a:xfrm>
            <a:off x="3299420" y="2435803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4880D62-6F6D-7B29-81EB-33E574338F0A}"/>
              </a:ext>
            </a:extLst>
          </p:cNvPr>
          <p:cNvSpPr/>
          <p:nvPr/>
        </p:nvSpPr>
        <p:spPr bwMode="auto">
          <a:xfrm>
            <a:off x="1425749" y="2082131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6" name="표 32">
            <a:extLst>
              <a:ext uri="{FF2B5EF4-FFF2-40B4-BE49-F238E27FC236}">
                <a16:creationId xmlns:a16="http://schemas.microsoft.com/office/drawing/2014/main" id="{BE857122-9E59-38E0-B6E2-0A7F537D6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60103"/>
              </p:ext>
            </p:extLst>
          </p:nvPr>
        </p:nvGraphicFramePr>
        <p:xfrm>
          <a:off x="8400772" y="2619184"/>
          <a:ext cx="3595458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28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“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일반 및 기업회원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”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항목으로 가입을 진행합니다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사용하시는 이메일을 입력 후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“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중복확인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”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을 해주세요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9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영문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숫자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특수문자 중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가지 이상을 조합하여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생성해야 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algn="l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-2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가지 이상 조합 시에는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자 이상으로 가능</a:t>
                      </a:r>
                      <a:endParaRPr lang="en-US" altLang="ko-KR" sz="900" dirty="0">
                        <a:solidFill>
                          <a:srgbClr val="002060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-3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가지 이상 조합 시에는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8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자 이상으로 가능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82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휴대폰으로 본인인증을 진행합니다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8924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휴대폰 본인인증 시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입력한 정보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이름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생년월일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와 일치해야 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46202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err="1">
                          <a:solidFill>
                            <a:srgbClr val="002060"/>
                          </a:solidFill>
                        </a:rPr>
                        <a:t>혁신바우처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 지원사업을 알게 된 경로를 선택하세요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0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정보입력이 정상적으로 입력되면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가입이 완료됩니다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</a:tbl>
          </a:graphicData>
        </a:graphic>
      </p:graphicFrame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E2A08177-3EB3-711B-0887-71206739DC61}"/>
              </a:ext>
            </a:extLst>
          </p:cNvPr>
          <p:cNvSpPr/>
          <p:nvPr/>
        </p:nvSpPr>
        <p:spPr>
          <a:xfrm>
            <a:off x="302772" y="751615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/>
              <a:t>2-1</a:t>
            </a:r>
            <a:r>
              <a:rPr lang="ko-KR" altLang="en-US" sz="1200" b="1" dirty="0"/>
              <a:t>단계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9219B1D-49D6-5059-6EB9-2D72502551CE}"/>
              </a:ext>
            </a:extLst>
          </p:cNvPr>
          <p:cNvSpPr/>
          <p:nvPr/>
        </p:nvSpPr>
        <p:spPr>
          <a:xfrm>
            <a:off x="1532664" y="2892773"/>
            <a:ext cx="2917415" cy="847411"/>
          </a:xfrm>
          <a:prstGeom prst="roundRect">
            <a:avLst>
              <a:gd name="adj" fmla="val 4347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D2F142B-DD28-1590-CCC6-B81E8F16F9B4}"/>
              </a:ext>
            </a:extLst>
          </p:cNvPr>
          <p:cNvSpPr/>
          <p:nvPr/>
        </p:nvSpPr>
        <p:spPr bwMode="auto">
          <a:xfrm>
            <a:off x="1425748" y="2775457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6C995DB-0E2A-71D1-CC84-A522284AE82C}"/>
              </a:ext>
            </a:extLst>
          </p:cNvPr>
          <p:cNvSpPr/>
          <p:nvPr/>
        </p:nvSpPr>
        <p:spPr>
          <a:xfrm>
            <a:off x="1533614" y="3765531"/>
            <a:ext cx="2047751" cy="617496"/>
          </a:xfrm>
          <a:prstGeom prst="roundRect">
            <a:avLst>
              <a:gd name="adj" fmla="val 4347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7563600-61FE-5AD3-4A2E-CCC644CEDE95}"/>
              </a:ext>
            </a:extLst>
          </p:cNvPr>
          <p:cNvSpPr/>
          <p:nvPr/>
        </p:nvSpPr>
        <p:spPr bwMode="auto">
          <a:xfrm>
            <a:off x="1425746" y="375058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5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BDB972F-814D-3789-F6AC-7E09A6823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02" y="1273585"/>
            <a:ext cx="2376393" cy="40716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FCE52C6-E666-8F40-C7DA-CEE1A305695C}"/>
              </a:ext>
            </a:extLst>
          </p:cNvPr>
          <p:cNvSpPr/>
          <p:nvPr/>
        </p:nvSpPr>
        <p:spPr>
          <a:xfrm>
            <a:off x="3625493" y="4454719"/>
            <a:ext cx="698153" cy="245667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96AB963-2676-EC9C-1B32-842EBDBB9A03}"/>
              </a:ext>
            </a:extLst>
          </p:cNvPr>
          <p:cNvSpPr/>
          <p:nvPr/>
        </p:nvSpPr>
        <p:spPr bwMode="auto">
          <a:xfrm>
            <a:off x="3564701" y="4292477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1AE3042-A588-8C62-DC06-725F4330FA9B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323646" y="4577552"/>
            <a:ext cx="1032371" cy="1"/>
          </a:xfrm>
          <a:prstGeom prst="straightConnector1">
            <a:avLst/>
          </a:prstGeom>
          <a:ln w="19050">
            <a:solidFill>
              <a:srgbClr val="FF66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32978C8-AB05-4308-8934-28718C8256F5}"/>
              </a:ext>
            </a:extLst>
          </p:cNvPr>
          <p:cNvSpPr/>
          <p:nvPr/>
        </p:nvSpPr>
        <p:spPr>
          <a:xfrm>
            <a:off x="2907114" y="5012613"/>
            <a:ext cx="1348503" cy="308330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50C74B2-0346-8FBA-9408-9B4BDAFDA59B}"/>
              </a:ext>
            </a:extLst>
          </p:cNvPr>
          <p:cNvSpPr/>
          <p:nvPr/>
        </p:nvSpPr>
        <p:spPr bwMode="auto">
          <a:xfrm>
            <a:off x="2667313" y="5827244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6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947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770B6E9-345E-3F88-58FC-459C3C8B4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1" y="1370789"/>
            <a:ext cx="4091233" cy="38184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1.3 </a:t>
            </a:r>
            <a:r>
              <a:rPr lang="ko-KR" altLang="en-US" sz="1400" b="1" spc="-50" dirty="0">
                <a:solidFill>
                  <a:schemeClr val="bg1"/>
                </a:solidFill>
              </a:rPr>
              <a:t>로그인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1272209" y="725203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회원유형별 로그인 진행</a:t>
            </a:r>
            <a:endParaRPr lang="en-US" altLang="ko-KR" sz="1200" spc="-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160157"/>
            <a:ext cx="3590236" cy="5847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로그인 시</a:t>
            </a:r>
            <a:r>
              <a:rPr lang="en-US" altLang="ko-KR" sz="1100" spc="-50" dirty="0"/>
              <a:t>, </a:t>
            </a:r>
            <a:r>
              <a:rPr lang="ko-KR" altLang="en-US" sz="1100" spc="-50" dirty="0"/>
              <a:t>반드시 회원유형을 체크하셔야 합니다</a:t>
            </a:r>
            <a:r>
              <a:rPr lang="en-US" altLang="ko-KR" sz="1100" spc="-50" dirty="0"/>
              <a:t>.</a:t>
            </a:r>
            <a:endParaRPr lang="en-US" altLang="ko-KR" sz="1000" spc="-5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D49D645-5A4F-5E04-00EC-B757F6736C6F}"/>
              </a:ext>
            </a:extLst>
          </p:cNvPr>
          <p:cNvSpPr/>
          <p:nvPr/>
        </p:nvSpPr>
        <p:spPr>
          <a:xfrm>
            <a:off x="713662" y="2840576"/>
            <a:ext cx="3029894" cy="308651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DFDFA85-DCDC-A71F-F6C4-DDB712FBCAFA}"/>
              </a:ext>
            </a:extLst>
          </p:cNvPr>
          <p:cNvSpPr/>
          <p:nvPr/>
        </p:nvSpPr>
        <p:spPr>
          <a:xfrm>
            <a:off x="713661" y="2166633"/>
            <a:ext cx="3029894" cy="315552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749F8-9385-FBE8-7B1C-C6BDA9FF61D8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4880D62-6F6D-7B29-81EB-33E574338F0A}"/>
              </a:ext>
            </a:extLst>
          </p:cNvPr>
          <p:cNvSpPr/>
          <p:nvPr/>
        </p:nvSpPr>
        <p:spPr bwMode="auto">
          <a:xfrm>
            <a:off x="649098" y="2107373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E2A08177-3EB3-711B-0887-71206739DC61}"/>
              </a:ext>
            </a:extLst>
          </p:cNvPr>
          <p:cNvSpPr/>
          <p:nvPr/>
        </p:nvSpPr>
        <p:spPr>
          <a:xfrm>
            <a:off x="302771" y="741676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/>
              <a:t>로그인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C4A4176-9885-BA9C-B01B-9BD2EA14BA4D}"/>
              </a:ext>
            </a:extLst>
          </p:cNvPr>
          <p:cNvSpPr/>
          <p:nvPr/>
        </p:nvSpPr>
        <p:spPr bwMode="auto">
          <a:xfrm>
            <a:off x="606743" y="2734489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5EA6AA6-7949-08BB-D521-7FF358BC9025}"/>
              </a:ext>
            </a:extLst>
          </p:cNvPr>
          <p:cNvSpPr/>
          <p:nvPr/>
        </p:nvSpPr>
        <p:spPr bwMode="auto">
          <a:xfrm>
            <a:off x="649097" y="4525390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표 32">
            <a:extLst>
              <a:ext uri="{FF2B5EF4-FFF2-40B4-BE49-F238E27FC236}">
                <a16:creationId xmlns:a16="http://schemas.microsoft.com/office/drawing/2014/main" id="{671B78D0-A1D2-201B-506E-D04D54D53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22747"/>
              </p:ext>
            </p:extLst>
          </p:nvPr>
        </p:nvGraphicFramePr>
        <p:xfrm>
          <a:off x="8400772" y="1876200"/>
          <a:ext cx="359023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해당하는 회원유형을 확인하세요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기업 유형을 선택하세요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9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아이디와 비밀번호를 입력한 뒤 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‘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확인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”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을 눌러주세요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23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946C55B-393F-8C13-B3D1-112EC79FD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8" y="1480803"/>
            <a:ext cx="4091233" cy="38184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1.3 </a:t>
            </a:r>
            <a:r>
              <a:rPr lang="ko-KR" altLang="en-US" sz="1400" b="1" spc="-50" dirty="0">
                <a:solidFill>
                  <a:schemeClr val="bg1"/>
                </a:solidFill>
              </a:rPr>
              <a:t>로그인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1272209" y="725203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아이디 찾기</a:t>
            </a:r>
            <a:endParaRPr lang="en-US" altLang="ko-KR" sz="1200" spc="-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160157"/>
            <a:ext cx="3590236" cy="838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본인인증한 휴대폰 번호로 아이디 찾기 할 수 있습니다</a:t>
            </a:r>
            <a:r>
              <a:rPr lang="en-US" altLang="ko-KR" sz="1100" spc="-50" dirty="0"/>
              <a:t>. </a:t>
            </a:r>
            <a:endParaRPr lang="en-US" altLang="ko-KR" sz="1000" spc="-5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D49D645-5A4F-5E04-00EC-B757F6736C6F}"/>
              </a:ext>
            </a:extLst>
          </p:cNvPr>
          <p:cNvSpPr/>
          <p:nvPr/>
        </p:nvSpPr>
        <p:spPr>
          <a:xfrm>
            <a:off x="2962784" y="4450091"/>
            <a:ext cx="600548" cy="213836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749F8-9385-FBE8-7B1C-C6BDA9FF61D8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E2A08177-3EB3-711B-0887-71206739DC61}"/>
              </a:ext>
            </a:extLst>
          </p:cNvPr>
          <p:cNvSpPr/>
          <p:nvPr/>
        </p:nvSpPr>
        <p:spPr>
          <a:xfrm>
            <a:off x="302771" y="741676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/>
              <a:t>로그인</a:t>
            </a:r>
          </a:p>
        </p:txBody>
      </p:sp>
      <p:graphicFrame>
        <p:nvGraphicFramePr>
          <p:cNvPr id="2" name="표 32">
            <a:extLst>
              <a:ext uri="{FF2B5EF4-FFF2-40B4-BE49-F238E27FC236}">
                <a16:creationId xmlns:a16="http://schemas.microsoft.com/office/drawing/2014/main" id="{77F38CF2-77D9-3A5C-A7CD-B5510112C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68708"/>
              </p:ext>
            </p:extLst>
          </p:nvPr>
        </p:nvGraphicFramePr>
        <p:xfrm>
          <a:off x="8400772" y="2136318"/>
          <a:ext cx="3590236" cy="97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가입하신 이름과 휴대폰 번호를 입력하세요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휴대폰 번호로 아이디가 안내됩니다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</a:tbl>
          </a:graphicData>
        </a:graphic>
      </p:graphicFrame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6CB72E6C-BDD9-A355-3670-BC578A84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21" y="1480803"/>
            <a:ext cx="2590800" cy="42386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76EE7CC-B99B-82F3-3707-8835151E6BA5}"/>
              </a:ext>
            </a:extLst>
          </p:cNvPr>
          <p:cNvCxnSpPr>
            <a:cxnSpLocks/>
          </p:cNvCxnSpPr>
          <p:nvPr/>
        </p:nvCxnSpPr>
        <p:spPr>
          <a:xfrm>
            <a:off x="3563332" y="4557010"/>
            <a:ext cx="1150070" cy="0"/>
          </a:xfrm>
          <a:prstGeom prst="straightConnector1">
            <a:avLst/>
          </a:prstGeom>
          <a:ln w="19050">
            <a:solidFill>
              <a:srgbClr val="FF66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DFDFA85-DCDC-A71F-F6C4-DDB712FBCAFA}"/>
              </a:ext>
            </a:extLst>
          </p:cNvPr>
          <p:cNvSpPr/>
          <p:nvPr/>
        </p:nvSpPr>
        <p:spPr>
          <a:xfrm>
            <a:off x="5001743" y="2635868"/>
            <a:ext cx="2407725" cy="908610"/>
          </a:xfrm>
          <a:prstGeom prst="roundRect">
            <a:avLst>
              <a:gd name="adj" fmla="val 7330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4880D62-6F6D-7B29-81EB-33E574338F0A}"/>
              </a:ext>
            </a:extLst>
          </p:cNvPr>
          <p:cNvSpPr/>
          <p:nvPr/>
        </p:nvSpPr>
        <p:spPr bwMode="auto">
          <a:xfrm>
            <a:off x="4888621" y="2528950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C4A4176-9885-BA9C-B01B-9BD2EA14BA4D}"/>
              </a:ext>
            </a:extLst>
          </p:cNvPr>
          <p:cNvSpPr/>
          <p:nvPr/>
        </p:nvSpPr>
        <p:spPr bwMode="auto">
          <a:xfrm>
            <a:off x="4888621" y="379093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752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946C55B-393F-8C13-B3D1-112EC79FD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1" y="1403735"/>
            <a:ext cx="4091233" cy="38184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66B32-AFDE-419B-B5CB-94C938936A83}"/>
              </a:ext>
            </a:extLst>
          </p:cNvPr>
          <p:cNvSpPr txBox="1"/>
          <p:nvPr/>
        </p:nvSpPr>
        <p:spPr>
          <a:xfrm>
            <a:off x="197962" y="105457"/>
            <a:ext cx="46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</a:rPr>
              <a:t>1.3 </a:t>
            </a:r>
            <a:r>
              <a:rPr lang="ko-KR" altLang="en-US" sz="1400" b="1" spc="-50" dirty="0">
                <a:solidFill>
                  <a:schemeClr val="bg1"/>
                </a:solidFill>
              </a:rPr>
              <a:t>로그인</a:t>
            </a:r>
            <a:endParaRPr lang="en-US" altLang="ko-KR" sz="1400" b="1" spc="-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41915-BA58-4FC0-A6D9-6CC9E588C4F2}"/>
              </a:ext>
            </a:extLst>
          </p:cNvPr>
          <p:cNvSpPr txBox="1"/>
          <p:nvPr/>
        </p:nvSpPr>
        <p:spPr>
          <a:xfrm>
            <a:off x="1272209" y="725203"/>
            <a:ext cx="2626343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비밀번호 찾기</a:t>
            </a:r>
            <a:endParaRPr lang="en-US" altLang="ko-KR" sz="1200" spc="-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27EAF-D42C-7BDF-C072-6D590A696886}"/>
              </a:ext>
            </a:extLst>
          </p:cNvPr>
          <p:cNvSpPr txBox="1"/>
          <p:nvPr/>
        </p:nvSpPr>
        <p:spPr>
          <a:xfrm>
            <a:off x="8400772" y="1160157"/>
            <a:ext cx="3590236" cy="10925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180000" rIns="144000" bIns="180000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z="1100" spc="-50" dirty="0"/>
              <a:t>본인인증한 휴대폰 번호로 임시 비밀번호가</a:t>
            </a:r>
            <a:r>
              <a:rPr lang="en-US" altLang="ko-KR" sz="1100" spc="-50" dirty="0"/>
              <a:t> </a:t>
            </a:r>
            <a:r>
              <a:rPr lang="ko-KR" altLang="en-US" sz="1100" spc="-50" dirty="0"/>
              <a:t>제공됩니다</a:t>
            </a:r>
            <a:r>
              <a:rPr lang="en-US" altLang="ko-KR" sz="1100" spc="-50" dirty="0"/>
              <a:t>.  </a:t>
            </a:r>
            <a:r>
              <a:rPr lang="ko-KR" altLang="en-US" sz="1100" spc="-50" dirty="0"/>
              <a:t>임시비밀번호로 로그인한 후</a:t>
            </a:r>
            <a:r>
              <a:rPr lang="en-US" altLang="ko-KR" sz="1100" spc="-50" dirty="0"/>
              <a:t>, </a:t>
            </a:r>
            <a:r>
              <a:rPr lang="ko-KR" altLang="en-US" sz="1100" spc="-50" dirty="0"/>
              <a:t>비밀번호 변경이 필요합니다</a:t>
            </a:r>
            <a:r>
              <a:rPr lang="en-US" altLang="ko-KR" sz="1100" spc="-50" dirty="0"/>
              <a:t>.</a:t>
            </a:r>
            <a:endParaRPr lang="en-US" altLang="ko-KR" sz="1000" spc="-5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D49D645-5A4F-5E04-00EC-B757F6736C6F}"/>
              </a:ext>
            </a:extLst>
          </p:cNvPr>
          <p:cNvSpPr/>
          <p:nvPr/>
        </p:nvSpPr>
        <p:spPr>
          <a:xfrm>
            <a:off x="3378822" y="4373023"/>
            <a:ext cx="600548" cy="213836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749F8-9385-FBE8-7B1C-C6BDA9FF61D8}"/>
              </a:ext>
            </a:extLst>
          </p:cNvPr>
          <p:cNvSpPr txBox="1"/>
          <p:nvPr/>
        </p:nvSpPr>
        <p:spPr>
          <a:xfrm>
            <a:off x="8400772" y="787559"/>
            <a:ext cx="3590236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>
              <a:lnSpc>
                <a:spcPct val="150000"/>
              </a:lnSpc>
            </a:pPr>
            <a:r>
              <a:rPr lang="ko-KR" altLang="en-US" sz="1200" b="1" spc="-50" dirty="0"/>
              <a:t>사용자 가이드</a:t>
            </a:r>
            <a:endParaRPr lang="en-US" altLang="ko-KR" sz="1000" spc="-50" dirty="0"/>
          </a:p>
        </p:txBody>
      </p:sp>
      <p:sp>
        <p:nvSpPr>
          <p:cNvPr id="27" name="화살표: 오각형 26">
            <a:extLst>
              <a:ext uri="{FF2B5EF4-FFF2-40B4-BE49-F238E27FC236}">
                <a16:creationId xmlns:a16="http://schemas.microsoft.com/office/drawing/2014/main" id="{E2A08177-3EB3-711B-0887-71206739DC61}"/>
              </a:ext>
            </a:extLst>
          </p:cNvPr>
          <p:cNvSpPr/>
          <p:nvPr/>
        </p:nvSpPr>
        <p:spPr>
          <a:xfrm>
            <a:off x="302771" y="741676"/>
            <a:ext cx="860108" cy="333617"/>
          </a:xfrm>
          <a:prstGeom prst="homePlate">
            <a:avLst>
              <a:gd name="adj" fmla="val 659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/>
              <a:t>로그인</a:t>
            </a:r>
          </a:p>
        </p:txBody>
      </p:sp>
      <p:graphicFrame>
        <p:nvGraphicFramePr>
          <p:cNvPr id="2" name="표 32">
            <a:extLst>
              <a:ext uri="{FF2B5EF4-FFF2-40B4-BE49-F238E27FC236}">
                <a16:creationId xmlns:a16="http://schemas.microsoft.com/office/drawing/2014/main" id="{77F38CF2-77D9-3A5C-A7CD-B5510112C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525781"/>
              </p:ext>
            </p:extLst>
          </p:nvPr>
        </p:nvGraphicFramePr>
        <p:xfrm>
          <a:off x="8400772" y="2356212"/>
          <a:ext cx="359023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06">
                  <a:extLst>
                    <a:ext uri="{9D8B030D-6E8A-4147-A177-3AD203B41FA5}">
                      <a16:colId xmlns:a16="http://schemas.microsoft.com/office/drawing/2014/main" val="1155024886"/>
                    </a:ext>
                  </a:extLst>
                </a:gridCol>
                <a:gridCol w="3055730">
                  <a:extLst>
                    <a:ext uri="{9D8B030D-6E8A-4147-A177-3AD203B41FA5}">
                      <a16:colId xmlns:a16="http://schemas.microsoft.com/office/drawing/2014/main" val="958034376"/>
                    </a:ext>
                  </a:extLst>
                </a:gridCol>
              </a:tblGrid>
              <a:tr h="208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번호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내용</a:t>
                      </a: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선택하신 방법으로 임시비밀번호가 발송됩니다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가입하신 아이디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이메일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),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이름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휴대폰번호를 입력하세요</a:t>
                      </a: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02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>
                          <a:solidFill>
                            <a:srgbClr val="002060"/>
                          </a:solidFill>
                        </a:rPr>
                        <a:t>가입하신 휴대폰번호로 임시 비밀번호가 발송됩니다</a:t>
                      </a:r>
                      <a:r>
                        <a:rPr lang="en-US" altLang="ko-KR" sz="9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ko-KR" alt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L="18000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9737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6CB72E6C-BDD9-A355-3670-BC578A84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894" y="1410255"/>
            <a:ext cx="2590800" cy="42255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76EE7CC-B99B-82F3-3707-8835151E6BA5}"/>
              </a:ext>
            </a:extLst>
          </p:cNvPr>
          <p:cNvCxnSpPr>
            <a:cxnSpLocks/>
          </p:cNvCxnSpPr>
          <p:nvPr/>
        </p:nvCxnSpPr>
        <p:spPr>
          <a:xfrm>
            <a:off x="3979370" y="4479942"/>
            <a:ext cx="669159" cy="0"/>
          </a:xfrm>
          <a:prstGeom prst="straightConnector1">
            <a:avLst/>
          </a:prstGeom>
          <a:ln w="19050">
            <a:solidFill>
              <a:srgbClr val="FF66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DFDFA85-DCDC-A71F-F6C4-DDB712FBCAFA}"/>
              </a:ext>
            </a:extLst>
          </p:cNvPr>
          <p:cNvSpPr/>
          <p:nvPr/>
        </p:nvSpPr>
        <p:spPr>
          <a:xfrm>
            <a:off x="4918016" y="2558800"/>
            <a:ext cx="1427337" cy="295868"/>
          </a:xfrm>
          <a:prstGeom prst="roundRect">
            <a:avLst>
              <a:gd name="adj" fmla="val 7330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4880D62-6F6D-7B29-81EB-33E574338F0A}"/>
              </a:ext>
            </a:extLst>
          </p:cNvPr>
          <p:cNvSpPr/>
          <p:nvPr/>
        </p:nvSpPr>
        <p:spPr bwMode="auto">
          <a:xfrm>
            <a:off x="4804894" y="245188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FAC8BDD-B3BA-3912-BED2-204FBBC7B2B0}"/>
              </a:ext>
            </a:extLst>
          </p:cNvPr>
          <p:cNvSpPr/>
          <p:nvPr/>
        </p:nvSpPr>
        <p:spPr>
          <a:xfrm>
            <a:off x="4911811" y="3041855"/>
            <a:ext cx="2404503" cy="1545003"/>
          </a:xfrm>
          <a:prstGeom prst="roundRect">
            <a:avLst>
              <a:gd name="adj" fmla="val 9730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E30D23C4-755D-04F9-2994-58C004D2D5E9}"/>
              </a:ext>
            </a:extLst>
          </p:cNvPr>
          <p:cNvSpPr/>
          <p:nvPr/>
        </p:nvSpPr>
        <p:spPr bwMode="auto">
          <a:xfrm>
            <a:off x="4911810" y="4868462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3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C4A4176-9885-BA9C-B01B-9BD2EA14BA4D}"/>
              </a:ext>
            </a:extLst>
          </p:cNvPr>
          <p:cNvSpPr/>
          <p:nvPr/>
        </p:nvSpPr>
        <p:spPr bwMode="auto">
          <a:xfrm>
            <a:off x="4804893" y="3029530"/>
            <a:ext cx="213835" cy="213835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endParaRPr kumimoji="1" lang="ko-KR" alt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503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1455</Words>
  <Application>Microsoft Office PowerPoint</Application>
  <PresentationFormat>와이드스크린</PresentationFormat>
  <Paragraphs>460</Paragraphs>
  <Slides>24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Malgun Gothic Semilight</vt:lpstr>
      <vt:lpstr>맑은 고딕</vt:lpstr>
      <vt:lpstr>Abadi</vt:lpstr>
      <vt:lpstr>Arial</vt:lpstr>
      <vt:lpstr>Segoe UI</vt:lpstr>
      <vt:lpstr>Office 테마</vt:lpstr>
      <vt:lpstr>사용자 매뉴얼</vt:lpstr>
      <vt:lpstr>차례</vt:lpstr>
      <vt:lpstr>회원가입/로그인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사업신청하기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value first</dc:creator>
  <cp:lastModifiedBy>User</cp:lastModifiedBy>
  <cp:revision>31</cp:revision>
  <cp:lastPrinted>2022-12-13T05:14:11Z</cp:lastPrinted>
  <dcterms:created xsi:type="dcterms:W3CDTF">2021-03-09T00:23:45Z</dcterms:created>
  <dcterms:modified xsi:type="dcterms:W3CDTF">2025-02-24T00:25:44Z</dcterms:modified>
</cp:coreProperties>
</file>